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handoutMasterIdLst>
    <p:handoutMasterId r:id="rId28"/>
  </p:handoutMasterIdLst>
  <p:sldIdLst>
    <p:sldId id="282" r:id="rId5"/>
    <p:sldId id="2147308575" r:id="rId6"/>
    <p:sldId id="296" r:id="rId7"/>
    <p:sldId id="260" r:id="rId8"/>
    <p:sldId id="317" r:id="rId9"/>
    <p:sldId id="316" r:id="rId10"/>
    <p:sldId id="319" r:id="rId11"/>
    <p:sldId id="320" r:id="rId12"/>
    <p:sldId id="321" r:id="rId13"/>
    <p:sldId id="322" r:id="rId14"/>
    <p:sldId id="323" r:id="rId15"/>
    <p:sldId id="324" r:id="rId16"/>
    <p:sldId id="325" r:id="rId17"/>
    <p:sldId id="328" r:id="rId18"/>
    <p:sldId id="327" r:id="rId19"/>
    <p:sldId id="334" r:id="rId20"/>
    <p:sldId id="329" r:id="rId21"/>
    <p:sldId id="330" r:id="rId22"/>
    <p:sldId id="331" r:id="rId23"/>
    <p:sldId id="332" r:id="rId24"/>
    <p:sldId id="333" r:id="rId25"/>
    <p:sldId id="31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5C912458-59C5-4441-8177-8C5583E17627}">
          <p14:sldIdLst>
            <p14:sldId id="282"/>
            <p14:sldId id="2147308575"/>
            <p14:sldId id="296"/>
            <p14:sldId id="260"/>
            <p14:sldId id="317"/>
            <p14:sldId id="316"/>
            <p14:sldId id="319"/>
            <p14:sldId id="320"/>
            <p14:sldId id="321"/>
            <p14:sldId id="322"/>
            <p14:sldId id="323"/>
            <p14:sldId id="324"/>
            <p14:sldId id="325"/>
            <p14:sldId id="328"/>
            <p14:sldId id="327"/>
            <p14:sldId id="334"/>
            <p14:sldId id="329"/>
            <p14:sldId id="330"/>
            <p14:sldId id="331"/>
            <p14:sldId id="332"/>
            <p14:sldId id="333"/>
            <p14:sldId id="313"/>
          </p14:sldIdLst>
        </p14:section>
      </p14:sectionLst>
    </p:ex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7DC"/>
    <a:srgbClr val="04589F"/>
    <a:srgbClr val="30D1FF"/>
    <a:srgbClr val="005B9E"/>
    <a:srgbClr val="00305A"/>
    <a:srgbClr val="0070C0"/>
    <a:srgbClr val="0370FE"/>
    <a:srgbClr val="025B9E"/>
    <a:srgbClr val="97B8DC"/>
    <a:srgbClr val="6E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70"/>
    <p:restoredTop sz="97840"/>
  </p:normalViewPr>
  <p:slideViewPr>
    <p:cSldViewPr snapToGrid="0">
      <p:cViewPr varScale="1">
        <p:scale>
          <a:sx n="98" d="100"/>
          <a:sy n="98" d="100"/>
        </p:scale>
        <p:origin x="224" y="944"/>
      </p:cViewPr>
      <p:guideLst>
        <p:guide orient="horz" pos="3216"/>
        <p:guide pos="3840"/>
        <p:guide pos="1392"/>
        <p:guide pos="1200"/>
        <p:guide pos="6384"/>
        <p:guide orient="horz" pos="3744"/>
        <p:guide orient="horz" pos="86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10/18/22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10/18/22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C9E520-80FD-9E4A-A779-E99A2DC8BF42}" type="slidenum">
              <a:rPr lang="en-US" smtClean="0"/>
              <a:t>1</a:t>
            </a:fld>
            <a:endParaRPr lang="en-US"/>
          </a:p>
        </p:txBody>
      </p:sp>
    </p:spTree>
    <p:extLst>
      <p:ext uri="{BB962C8B-B14F-4D97-AF65-F5344CB8AC3E}">
        <p14:creationId xmlns:p14="http://schemas.microsoft.com/office/powerpoint/2010/main" val="378656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9E520-80FD-9E4A-A779-E99A2DC8BF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01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ABSTRACT:</a:t>
            </a:r>
          </a:p>
          <a:p>
            <a:r>
              <a:rPr lang="en-US" dirty="0"/>
              <a:t>Humans aren't perfect. We don't follow code and have many things going on at once. An alarming number of organizations take on manual tasks managing credentials and onboarding secrets, but too frequently human error or absence of process results in security vulnerabilities. Those vulnerabilities simply scale and unnecessarily expose the enterprise. This session provides guidance for improving the security of automation processes while using Ansible, increasing agility and reducing stress, all while establishing a high level of security. You'll leave with tools to start strengthening the security of Ansible processes, including:</a:t>
            </a:r>
          </a:p>
          <a:p>
            <a:r>
              <a:rPr lang="en-US" dirty="0"/>
              <a:t>- Solve the question of patch management for hundreds of endpoints each containing a unique credential/key</a:t>
            </a:r>
          </a:p>
          <a:p>
            <a:r>
              <a:rPr lang="en-US" dirty="0"/>
              <a:t>- Use of popular enterprise and open-source secrets management solutions to secure Ansible</a:t>
            </a:r>
          </a:p>
          <a:p>
            <a:r>
              <a:rPr lang="en-US" dirty="0"/>
              <a:t>- Use of Ansible Automation Platform's Secret Management Systems to remove SSH private keys and root account passwords and provide them as Machine credentials just-in-time.</a:t>
            </a:r>
          </a:p>
          <a:p>
            <a:endParaRPr lang="en-US" dirty="0"/>
          </a:p>
        </p:txBody>
      </p:sp>
      <p:sp>
        <p:nvSpPr>
          <p:cNvPr id="4" name="Slide Number Placeholder 3"/>
          <p:cNvSpPr>
            <a:spLocks noGrp="1"/>
          </p:cNvSpPr>
          <p:nvPr>
            <p:ph type="sldNum" sz="quarter" idx="5"/>
          </p:nvPr>
        </p:nvSpPr>
        <p:spPr/>
        <p:txBody>
          <a:bodyPr/>
          <a:lstStyle/>
          <a:p>
            <a:fld id="{22C9E520-80FD-9E4A-A779-E99A2DC8BF42}" type="slidenum">
              <a:rPr lang="en-US" smtClean="0"/>
              <a:t>3</a:t>
            </a:fld>
            <a:endParaRPr lang="en-US"/>
          </a:p>
        </p:txBody>
      </p:sp>
    </p:spTree>
    <p:extLst>
      <p:ext uri="{BB962C8B-B14F-4D97-AF65-F5344CB8AC3E}">
        <p14:creationId xmlns:p14="http://schemas.microsoft.com/office/powerpoint/2010/main" val="2704383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9.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729834" y="2307112"/>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729834" y="5318827"/>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729834"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genda-1">
    <p:bg>
      <p:bgPr>
        <a:blipFill dpi="0" rotWithShape="1">
          <a:blip r:embed="rId2" cstate="screen">
            <a:lum/>
            <a:extLst>
              <a:ext uri="{28A0092B-C50C-407E-A947-70E740481C1C}">
                <a14:useLocalDpi xmlns:a14="http://schemas.microsoft.com/office/drawing/2010/main"/>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B628-B5D5-F442-AEFE-A34A7C9BBC3C}"/>
              </a:ext>
            </a:extLst>
          </p:cNvPr>
          <p:cNvSpPr>
            <a:spLocks noGrp="1"/>
          </p:cNvSpPr>
          <p:nvPr>
            <p:ph type="title"/>
          </p:nvPr>
        </p:nvSpPr>
        <p:spPr>
          <a:xfrm>
            <a:off x="1992795" y="2321004"/>
            <a:ext cx="8206409" cy="2215991"/>
          </a:xfrm>
        </p:spPr>
        <p:txBody>
          <a:bodyPr anchor="ctr" anchorCtr="0">
            <a:noAutofit/>
          </a:bodyPr>
          <a:lstStyle>
            <a:lvl1pPr algn="ctr">
              <a:defRPr sz="80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F7D8F465-AB13-6343-B9AC-86165DEC0112}"/>
              </a:ext>
            </a:extLst>
          </p:cNvPr>
          <p:cNvSpPr>
            <a:spLocks noGrp="1"/>
          </p:cNvSpPr>
          <p:nvPr>
            <p:ph type="ftr" sz="quarter" idx="10"/>
          </p:nvPr>
        </p:nvSpPr>
        <p:spPr/>
        <p:txBody>
          <a:bodyPr/>
          <a:lstStyle>
            <a:lvl1pPr>
              <a:defRPr>
                <a:solidFill>
                  <a:schemeClr val="bg1"/>
                </a:solidFill>
              </a:defRPr>
            </a:lvl1pPr>
          </a:lstStyle>
          <a:p>
            <a:r>
              <a:rPr lang="en-US"/>
              <a:t>Copyright © 2021 CyberArk Software Ltd. All rights reserved.</a:t>
            </a:r>
          </a:p>
        </p:txBody>
      </p:sp>
      <p:sp>
        <p:nvSpPr>
          <p:cNvPr id="4" name="Slide Number Placeholder 3">
            <a:extLst>
              <a:ext uri="{FF2B5EF4-FFF2-40B4-BE49-F238E27FC236}">
                <a16:creationId xmlns:a16="http://schemas.microsoft.com/office/drawing/2014/main" id="{61675717-8645-A947-937D-F9018BA977D5}"/>
              </a:ext>
            </a:extLst>
          </p:cNvPr>
          <p:cNvSpPr>
            <a:spLocks noGrp="1"/>
          </p:cNvSpPr>
          <p:nvPr>
            <p:ph type="sldNum" sz="quarter" idx="11"/>
          </p:nvPr>
        </p:nvSpPr>
        <p:spPr/>
        <p:txBody>
          <a:bodyPr/>
          <a:lstStyle>
            <a:lvl1pPr>
              <a:defRPr>
                <a:solidFill>
                  <a:schemeClr val="accent3">
                    <a:lumMod val="40000"/>
                    <a:lumOff val="60000"/>
                  </a:schemeClr>
                </a:solidFill>
              </a:defRPr>
            </a:lvl1pPr>
          </a:lstStyle>
          <a:p>
            <a:fld id="{9C4DAF8E-FDD9-D749-9BB5-653BA8DA8860}" type="slidenum">
              <a:rPr lang="en-US" smtClean="0"/>
              <a:pPr/>
              <a:t>‹#›</a:t>
            </a:fld>
            <a:endParaRPr lang="en-US"/>
          </a:p>
        </p:txBody>
      </p:sp>
      <p:pic>
        <p:nvPicPr>
          <p:cNvPr id="7" name="Picture 6" descr="Icon&#10;&#10;Description automatically generated">
            <a:extLst>
              <a:ext uri="{FF2B5EF4-FFF2-40B4-BE49-F238E27FC236}">
                <a16:creationId xmlns:a16="http://schemas.microsoft.com/office/drawing/2014/main" id="{A639784A-8B85-BC4A-B122-D4851152A4FB}"/>
              </a:ext>
            </a:extLst>
          </p:cNvPr>
          <p:cNvPicPr>
            <a:picLocks noChangeAspect="1"/>
          </p:cNvPicPr>
          <p:nvPr userDrawn="1"/>
        </p:nvPicPr>
        <p:blipFill>
          <a:blip r:embed="rId3"/>
          <a:stretch>
            <a:fillRect/>
          </a:stretch>
        </p:blipFill>
        <p:spPr>
          <a:xfrm>
            <a:off x="4171949" y="737563"/>
            <a:ext cx="3848100" cy="622300"/>
          </a:xfrm>
          <a:prstGeom prst="rect">
            <a:avLst/>
          </a:prstGeom>
        </p:spPr>
      </p:pic>
    </p:spTree>
    <p:extLst>
      <p:ext uri="{BB962C8B-B14F-4D97-AF65-F5344CB8AC3E}">
        <p14:creationId xmlns:p14="http://schemas.microsoft.com/office/powerpoint/2010/main" val="319682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otlightedText_Thank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2768684" y="1854029"/>
            <a:ext cx="6654628" cy="1846659"/>
          </a:xfrm>
        </p:spPr>
        <p:txBody>
          <a:bodyPr anchor="ctr"/>
          <a:lstStyle>
            <a:lvl1pPr algn="ct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Icon&#10;&#10;Description automatically generated">
            <a:extLst>
              <a:ext uri="{FF2B5EF4-FFF2-40B4-BE49-F238E27FC236}">
                <a16:creationId xmlns:a16="http://schemas.microsoft.com/office/drawing/2014/main" id="{25F543DA-4FF2-6249-A5AF-6E1561A88C17}"/>
              </a:ext>
            </a:extLst>
          </p:cNvPr>
          <p:cNvPicPr>
            <a:picLocks noChangeAspect="1"/>
          </p:cNvPicPr>
          <p:nvPr userDrawn="1"/>
        </p:nvPicPr>
        <p:blipFill>
          <a:blip r:embed="rId4"/>
          <a:stretch>
            <a:fillRect/>
          </a:stretch>
        </p:blipFill>
        <p:spPr>
          <a:xfrm>
            <a:off x="3947391" y="4385053"/>
            <a:ext cx="4297215" cy="694930"/>
          </a:xfrm>
          <a:prstGeom prst="rect">
            <a:avLst/>
          </a:prstGeom>
        </p:spPr>
      </p:pic>
    </p:spTree>
    <p:extLst>
      <p:ext uri="{BB962C8B-B14F-4D97-AF65-F5344CB8AC3E}">
        <p14:creationId xmlns:p14="http://schemas.microsoft.com/office/powerpoint/2010/main" val="734028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1">
    <p:bg>
      <p:bgPr>
        <a:blipFill dpi="0" rotWithShape="1">
          <a:blip r:embed="rId2" cstate="screen">
            <a:lum/>
            <a:extLst>
              <a:ext uri="{28A0092B-C50C-407E-A947-70E740481C1C}">
                <a14:useLocalDpi xmlns:a14="http://schemas.microsoft.com/office/drawing/2010/main"/>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B628-B5D5-F442-AEFE-A34A7C9BBC3C}"/>
              </a:ext>
            </a:extLst>
          </p:cNvPr>
          <p:cNvSpPr>
            <a:spLocks noGrp="1"/>
          </p:cNvSpPr>
          <p:nvPr>
            <p:ph type="title"/>
          </p:nvPr>
        </p:nvSpPr>
        <p:spPr>
          <a:xfrm>
            <a:off x="625258" y="655985"/>
            <a:ext cx="10961316" cy="553998"/>
          </a:xfrm>
        </p:spPr>
        <p:txBody>
          <a:bodyPr/>
          <a:lstStyle>
            <a:lvl1pPr>
              <a:defRPr sz="40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F7D8F465-AB13-6343-B9AC-86165DEC0112}"/>
              </a:ext>
            </a:extLst>
          </p:cNvPr>
          <p:cNvSpPr>
            <a:spLocks noGrp="1"/>
          </p:cNvSpPr>
          <p:nvPr>
            <p:ph type="ftr" sz="quarter" idx="10"/>
          </p:nvPr>
        </p:nvSpPr>
        <p:spPr/>
        <p:txBody>
          <a:bodyPr/>
          <a:lstStyle>
            <a:lvl1pPr>
              <a:defRPr>
                <a:solidFill>
                  <a:schemeClr val="bg1"/>
                </a:solidFill>
              </a:defRPr>
            </a:lvl1pPr>
          </a:lstStyle>
          <a:p>
            <a:r>
              <a:rPr lang="en-US"/>
              <a:t>Copyright © 2021 CyberArk Software Ltd. All rights reserved.</a:t>
            </a:r>
          </a:p>
        </p:txBody>
      </p:sp>
      <p:sp>
        <p:nvSpPr>
          <p:cNvPr id="4" name="Slide Number Placeholder 3">
            <a:extLst>
              <a:ext uri="{FF2B5EF4-FFF2-40B4-BE49-F238E27FC236}">
                <a16:creationId xmlns:a16="http://schemas.microsoft.com/office/drawing/2014/main" id="{61675717-8645-A947-937D-F9018BA977D5}"/>
              </a:ext>
            </a:extLst>
          </p:cNvPr>
          <p:cNvSpPr>
            <a:spLocks noGrp="1"/>
          </p:cNvSpPr>
          <p:nvPr>
            <p:ph type="sldNum" sz="quarter" idx="11"/>
          </p:nvPr>
        </p:nvSpPr>
        <p:spPr/>
        <p:txBody>
          <a:bodyPr/>
          <a:lstStyle>
            <a:lvl1pPr>
              <a:defRPr>
                <a:solidFill>
                  <a:schemeClr val="accent3">
                    <a:lumMod val="40000"/>
                    <a:lumOff val="60000"/>
                  </a:schemeClr>
                </a:solidFill>
              </a:defRPr>
            </a:lvl1pPr>
          </a:lstStyle>
          <a:p>
            <a:fld id="{9C4DAF8E-FDD9-D749-9BB5-653BA8DA8860}" type="slidenum">
              <a:rPr lang="en-US" smtClean="0"/>
              <a:pPr/>
              <a:t>‹#›</a:t>
            </a:fld>
            <a:endParaRPr lang="en-US"/>
          </a:p>
        </p:txBody>
      </p:sp>
      <p:sp>
        <p:nvSpPr>
          <p:cNvPr id="5" name="Text Placeholder 14">
            <a:extLst>
              <a:ext uri="{FF2B5EF4-FFF2-40B4-BE49-F238E27FC236}">
                <a16:creationId xmlns:a16="http://schemas.microsoft.com/office/drawing/2014/main" id="{7C1E184B-599D-0248-AED2-909A29260899}"/>
              </a:ext>
            </a:extLst>
          </p:cNvPr>
          <p:cNvSpPr>
            <a:spLocks noGrp="1"/>
          </p:cNvSpPr>
          <p:nvPr>
            <p:ph type="body" sz="quarter" idx="13" hasCustomPrompt="1"/>
          </p:nvPr>
        </p:nvSpPr>
        <p:spPr>
          <a:xfrm>
            <a:off x="696053" y="2034659"/>
            <a:ext cx="10799894" cy="253274"/>
          </a:xfrm>
        </p:spPr>
        <p:txBody>
          <a:bodyPr wrap="square" lIns="0" tIns="0" rIns="0" bIns="0" anchor="b">
            <a:spAutoFit/>
          </a:bodyPr>
          <a:lstStyle>
            <a:lvl1pPr marL="0" indent="0">
              <a:buFontTx/>
              <a:buNone/>
              <a:defRPr sz="2800" b="0" i="0">
                <a:solidFill>
                  <a:schemeClr val="bg1"/>
                </a:solidFill>
                <a:latin typeface="Roboto Th" pitchFamily="2" charset="0"/>
                <a:ea typeface="Roboto Th" pitchFamily="2" charset="0"/>
              </a:defRPr>
            </a:lvl1pPr>
          </a:lstStyle>
          <a:p>
            <a:pPr lvl="0"/>
            <a:r>
              <a:rPr lang="en-US"/>
              <a:t>Subhead</a:t>
            </a:r>
          </a:p>
        </p:txBody>
      </p:sp>
    </p:spTree>
    <p:extLst>
      <p:ext uri="{BB962C8B-B14F-4D97-AF65-F5344CB8AC3E}">
        <p14:creationId xmlns:p14="http://schemas.microsoft.com/office/powerpoint/2010/main" val="2028714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888AE2E-A457-CD45-8F08-FA201CE28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6096001" cy="6858000"/>
          </a:xfrm>
          <a:prstGeom prst="rect">
            <a:avLst/>
          </a:prstGeom>
        </p:spPr>
      </p:pic>
      <p:sp>
        <p:nvSpPr>
          <p:cNvPr id="2" name="Title 1">
            <a:extLst>
              <a:ext uri="{FF2B5EF4-FFF2-40B4-BE49-F238E27FC236}">
                <a16:creationId xmlns:a16="http://schemas.microsoft.com/office/drawing/2014/main" id="{B023AFB8-1863-9D40-8912-0A5E24FB8869}"/>
              </a:ext>
            </a:extLst>
          </p:cNvPr>
          <p:cNvSpPr>
            <a:spLocks noGrp="1"/>
          </p:cNvSpPr>
          <p:nvPr>
            <p:ph type="title"/>
          </p:nvPr>
        </p:nvSpPr>
        <p:spPr>
          <a:xfrm>
            <a:off x="625258" y="655985"/>
            <a:ext cx="4980412" cy="1107996"/>
          </a:xfrm>
        </p:spPr>
        <p:txBody>
          <a:bodyPr/>
          <a:lstStyle>
            <a:lvl1pPr>
              <a:defRPr sz="4000">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0BC7A373-D949-BB41-B377-334B7EE590F4}"/>
              </a:ext>
            </a:extLst>
          </p:cNvPr>
          <p:cNvSpPr>
            <a:spLocks noGrp="1"/>
          </p:cNvSpPr>
          <p:nvPr>
            <p:ph type="ftr" sz="quarter" idx="10"/>
          </p:nvPr>
        </p:nvSpPr>
        <p:spPr/>
        <p:txBody>
          <a:bodyPr/>
          <a:lstStyle>
            <a:lvl1pPr>
              <a:defRPr>
                <a:solidFill>
                  <a:schemeClr val="bg1"/>
                </a:solidFill>
              </a:defRPr>
            </a:lvl1pPr>
          </a:lstStyle>
          <a:p>
            <a:r>
              <a:rPr lang="en-US"/>
              <a:t>Copyright © 2021 CyberArk Software Ltd. All rights reserved.</a:t>
            </a:r>
          </a:p>
        </p:txBody>
      </p:sp>
      <p:sp>
        <p:nvSpPr>
          <p:cNvPr id="4" name="Slide Number Placeholder 3">
            <a:extLst>
              <a:ext uri="{FF2B5EF4-FFF2-40B4-BE49-F238E27FC236}">
                <a16:creationId xmlns:a16="http://schemas.microsoft.com/office/drawing/2014/main" id="{2D5C9DBF-ED34-F949-A375-7751D5A435EB}"/>
              </a:ext>
            </a:extLst>
          </p:cNvPr>
          <p:cNvSpPr>
            <a:spLocks noGrp="1"/>
          </p:cNvSpPr>
          <p:nvPr>
            <p:ph type="sldNum" sz="quarter" idx="11"/>
          </p:nvPr>
        </p:nvSpPr>
        <p:spPr/>
        <p:txBody>
          <a:bodyPr/>
          <a:lstStyle>
            <a:lvl1pPr>
              <a:defRPr>
                <a:solidFill>
                  <a:schemeClr val="accent1"/>
                </a:solidFill>
              </a:defRPr>
            </a:lvl1pPr>
          </a:lstStyle>
          <a:p>
            <a:fld id="{9C4DAF8E-FDD9-D749-9BB5-653BA8DA8860}" type="slidenum">
              <a:rPr lang="en-US" smtClean="0"/>
              <a:pPr/>
              <a:t>‹#›</a:t>
            </a:fld>
            <a:endParaRPr lang="en-US"/>
          </a:p>
        </p:txBody>
      </p:sp>
      <p:sp>
        <p:nvSpPr>
          <p:cNvPr id="5" name="Text Placeholder 14">
            <a:extLst>
              <a:ext uri="{FF2B5EF4-FFF2-40B4-BE49-F238E27FC236}">
                <a16:creationId xmlns:a16="http://schemas.microsoft.com/office/drawing/2014/main" id="{F2463B90-446D-964B-86C2-4B2A225F7497}"/>
              </a:ext>
            </a:extLst>
          </p:cNvPr>
          <p:cNvSpPr>
            <a:spLocks noGrp="1"/>
          </p:cNvSpPr>
          <p:nvPr>
            <p:ph type="body" sz="quarter" idx="13" hasCustomPrompt="1"/>
          </p:nvPr>
        </p:nvSpPr>
        <p:spPr>
          <a:xfrm>
            <a:off x="625258" y="2501081"/>
            <a:ext cx="4890959" cy="252057"/>
          </a:xfrm>
        </p:spPr>
        <p:txBody>
          <a:bodyPr wrap="square" lIns="0" tIns="0" rIns="0" bIns="0" anchor="b">
            <a:spAutoFit/>
          </a:bodyPr>
          <a:lstStyle>
            <a:lvl1pPr marL="0" indent="0">
              <a:buFontTx/>
              <a:buNone/>
              <a:defRPr sz="2800" b="0" i="0">
                <a:solidFill>
                  <a:schemeClr val="bg1"/>
                </a:solidFill>
                <a:latin typeface="Roboto Th" pitchFamily="2" charset="0"/>
                <a:ea typeface="Roboto Th" pitchFamily="2" charset="0"/>
              </a:defRPr>
            </a:lvl1pPr>
          </a:lstStyle>
          <a:p>
            <a:pPr lvl="0"/>
            <a:r>
              <a:rPr lang="en-US"/>
              <a:t>Subhead</a:t>
            </a:r>
          </a:p>
        </p:txBody>
      </p:sp>
      <p:sp>
        <p:nvSpPr>
          <p:cNvPr id="8" name="Text Placeholder 14">
            <a:extLst>
              <a:ext uri="{FF2B5EF4-FFF2-40B4-BE49-F238E27FC236}">
                <a16:creationId xmlns:a16="http://schemas.microsoft.com/office/drawing/2014/main" id="{C68ED3D6-8623-2B4A-9518-3CF224003837}"/>
              </a:ext>
            </a:extLst>
          </p:cNvPr>
          <p:cNvSpPr>
            <a:spLocks noGrp="1"/>
          </p:cNvSpPr>
          <p:nvPr>
            <p:ph type="body" sz="quarter" idx="14" hasCustomPrompt="1"/>
          </p:nvPr>
        </p:nvSpPr>
        <p:spPr>
          <a:xfrm>
            <a:off x="6675783" y="2501080"/>
            <a:ext cx="4890959" cy="252057"/>
          </a:xfrm>
        </p:spPr>
        <p:txBody>
          <a:bodyPr wrap="square" lIns="0" tIns="0" rIns="0" bIns="0" anchor="b">
            <a:spAutoFit/>
          </a:bodyPr>
          <a:lstStyle>
            <a:lvl1pPr marL="0" indent="0">
              <a:buFontTx/>
              <a:buNone/>
              <a:defRPr sz="2800" b="0" i="0">
                <a:solidFill>
                  <a:schemeClr val="accent1"/>
                </a:solidFill>
                <a:latin typeface="Roboto Th" pitchFamily="2" charset="0"/>
                <a:ea typeface="Roboto Th" pitchFamily="2" charset="0"/>
              </a:defRPr>
            </a:lvl1pPr>
          </a:lstStyle>
          <a:p>
            <a:pPr lvl="0"/>
            <a:r>
              <a:rPr lang="en-US"/>
              <a:t>Subhead</a:t>
            </a:r>
          </a:p>
        </p:txBody>
      </p:sp>
      <p:sp>
        <p:nvSpPr>
          <p:cNvPr id="18" name="Text Placeholder 17">
            <a:extLst>
              <a:ext uri="{FF2B5EF4-FFF2-40B4-BE49-F238E27FC236}">
                <a16:creationId xmlns:a16="http://schemas.microsoft.com/office/drawing/2014/main" id="{18F0782F-F7C4-AC4E-A031-EEBCB773B642}"/>
              </a:ext>
            </a:extLst>
          </p:cNvPr>
          <p:cNvSpPr>
            <a:spLocks noGrp="1"/>
          </p:cNvSpPr>
          <p:nvPr>
            <p:ph type="body" sz="quarter" idx="15" hasCustomPrompt="1"/>
          </p:nvPr>
        </p:nvSpPr>
        <p:spPr>
          <a:xfrm>
            <a:off x="6631056" y="655985"/>
            <a:ext cx="4980412" cy="1108075"/>
          </a:xfrm>
        </p:spPr>
        <p:txBody>
          <a:bodyPr>
            <a:normAutofit/>
          </a:bodyPr>
          <a:lstStyle>
            <a:lvl1pPr marL="0" indent="0">
              <a:lnSpc>
                <a:spcPct val="90000"/>
              </a:lnSpc>
              <a:spcBef>
                <a:spcPts val="0"/>
              </a:spcBef>
              <a:buNone/>
              <a:defRPr sz="4000">
                <a:solidFill>
                  <a:schemeClr val="accent1"/>
                </a:solidFill>
              </a:defRPr>
            </a:lvl1pPr>
          </a:lstStyle>
          <a:p>
            <a:pPr lvl="0"/>
            <a:r>
              <a:rPr lang="en-US"/>
              <a:t>Click to edit Master title style</a:t>
            </a:r>
          </a:p>
        </p:txBody>
      </p:sp>
    </p:spTree>
    <p:extLst>
      <p:ext uri="{BB962C8B-B14F-4D97-AF65-F5344CB8AC3E}">
        <p14:creationId xmlns:p14="http://schemas.microsoft.com/office/powerpoint/2010/main" val="3307994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1335564"/>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10839"/>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
        <p:nvSpPr>
          <p:cNvPr id="26" name="Title 1">
            <a:extLst>
              <a:ext uri="{FF2B5EF4-FFF2-40B4-BE49-F238E27FC236}">
                <a16:creationId xmlns:a16="http://schemas.microsoft.com/office/drawing/2014/main" id="{F0A37AF3-7612-444B-86CD-BA380C815E97}"/>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78880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
        <p:nvSpPr>
          <p:cNvPr id="27" name="Text Placeholder 14">
            <a:extLst>
              <a:ext uri="{FF2B5EF4-FFF2-40B4-BE49-F238E27FC236}">
                <a16:creationId xmlns:a16="http://schemas.microsoft.com/office/drawing/2014/main" id="{1D8465E0-80FF-0347-9E8F-1277038DDE11}"/>
              </a:ext>
            </a:extLst>
          </p:cNvPr>
          <p:cNvSpPr>
            <a:spLocks noGrp="1"/>
          </p:cNvSpPr>
          <p:nvPr>
            <p:ph type="body" sz="quarter" idx="13" hasCustomPrompt="1"/>
          </p:nvPr>
        </p:nvSpPr>
        <p:spPr>
          <a:xfrm>
            <a:off x="666304" y="1335564"/>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28" name="Text Placeholder 14">
            <a:extLst>
              <a:ext uri="{FF2B5EF4-FFF2-40B4-BE49-F238E27FC236}">
                <a16:creationId xmlns:a16="http://schemas.microsoft.com/office/drawing/2014/main" id="{627B03C5-2450-6C4F-8FC3-2DE17224C4C6}"/>
              </a:ext>
            </a:extLst>
          </p:cNvPr>
          <p:cNvSpPr>
            <a:spLocks noGrp="1"/>
          </p:cNvSpPr>
          <p:nvPr>
            <p:ph type="body" sz="quarter" idx="14" hasCustomPrompt="1"/>
          </p:nvPr>
        </p:nvSpPr>
        <p:spPr>
          <a:xfrm>
            <a:off x="666304" y="1610839"/>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sp>
        <p:nvSpPr>
          <p:cNvPr id="29" name="Title 1">
            <a:extLst>
              <a:ext uri="{FF2B5EF4-FFF2-40B4-BE49-F238E27FC236}">
                <a16:creationId xmlns:a16="http://schemas.microsoft.com/office/drawing/2014/main" id="{8FE8C7D9-03EE-0A4D-8A41-722E4A2F85E6}"/>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3832023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
        <p:nvSpPr>
          <p:cNvPr id="22" name="Text Placeholder 14">
            <a:extLst>
              <a:ext uri="{FF2B5EF4-FFF2-40B4-BE49-F238E27FC236}">
                <a16:creationId xmlns:a16="http://schemas.microsoft.com/office/drawing/2014/main" id="{1FAEA83F-836A-2146-BF49-EEC7BD279A6F}"/>
              </a:ext>
            </a:extLst>
          </p:cNvPr>
          <p:cNvSpPr>
            <a:spLocks noGrp="1"/>
          </p:cNvSpPr>
          <p:nvPr>
            <p:ph type="body" sz="quarter" idx="13" hasCustomPrompt="1"/>
          </p:nvPr>
        </p:nvSpPr>
        <p:spPr>
          <a:xfrm>
            <a:off x="666304" y="1335564"/>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C115FFB9-AF6C-5C41-99BA-31ECC90FB5EC}"/>
              </a:ext>
            </a:extLst>
          </p:cNvPr>
          <p:cNvSpPr>
            <a:spLocks noGrp="1"/>
          </p:cNvSpPr>
          <p:nvPr>
            <p:ph type="body" sz="quarter" idx="14" hasCustomPrompt="1"/>
          </p:nvPr>
        </p:nvSpPr>
        <p:spPr>
          <a:xfrm>
            <a:off x="666304" y="1610839"/>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sp>
        <p:nvSpPr>
          <p:cNvPr id="26" name="Title 1">
            <a:extLst>
              <a:ext uri="{FF2B5EF4-FFF2-40B4-BE49-F238E27FC236}">
                <a16:creationId xmlns:a16="http://schemas.microsoft.com/office/drawing/2014/main" id="{1CA19E81-8BFA-344B-8B5E-7F3BE31C9E6F}"/>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35319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animEffect transition="in" filter="fade">
                                      <p:cBhvr>
                                        <p:cTn id="11" dur="500"/>
                                        <p:tgtEl>
                                          <p:spTgt spid="2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500"/>
                                        <p:tgtEl>
                                          <p:spTgt spid="2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xEl>
                                              <p:pRg st="0" end="0"/>
                                            </p:txEl>
                                          </p:spTgt>
                                        </p:tgtEl>
                                        <p:attrNameLst>
                                          <p:attrName>style.visibility</p:attrName>
                                        </p:attrNameLst>
                                      </p:cBhvr>
                                      <p:to>
                                        <p:strVal val="visible"/>
                                      </p:to>
                                    </p:set>
                                    <p:animEffect transition="in" filter="fade">
                                      <p:cBhvr>
                                        <p:cTn id="32" dur="500"/>
                                        <p:tgtEl>
                                          <p:spTgt spid="3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xEl>
                                              <p:pRg st="0" end="0"/>
                                            </p:txEl>
                                          </p:spTgt>
                                        </p:tgtEl>
                                        <p:attrNameLst>
                                          <p:attrName>style.visibility</p:attrName>
                                        </p:attrNameLst>
                                      </p:cBhvr>
                                      <p:to>
                                        <p:strVal val="visible"/>
                                      </p:to>
                                    </p:set>
                                    <p:animEffect transition="in" filter="fade">
                                      <p:cBhvr>
                                        <p:cTn id="49" dur="500"/>
                                        <p:tgtEl>
                                          <p:spTgt spid="3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8">
                                            <p:txEl>
                                              <p:pRg st="0" end="0"/>
                                            </p:txEl>
                                          </p:spTgt>
                                        </p:tgtEl>
                                        <p:attrNameLst>
                                          <p:attrName>style.visibility</p:attrName>
                                        </p:attrNameLst>
                                      </p:cBhvr>
                                      <p:to>
                                        <p:strVal val="visible"/>
                                      </p:to>
                                    </p:set>
                                    <p:animEffect transition="in" filter="fade">
                                      <p:cBhvr>
                                        <p:cTn id="63" dur="500"/>
                                        <p:tgtEl>
                                          <p:spTgt spid="38">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5" grpId="0" animBg="1"/>
      <p:bldP spid="14" grpId="0" animBg="1"/>
      <p:bldP spid="23" grpId="0" animBg="1"/>
      <p:bldP spid="25" grpId="0" animBg="1"/>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
        <p:nvSpPr>
          <p:cNvPr id="19" name="Text Placeholder 14">
            <a:extLst>
              <a:ext uri="{FF2B5EF4-FFF2-40B4-BE49-F238E27FC236}">
                <a16:creationId xmlns:a16="http://schemas.microsoft.com/office/drawing/2014/main" id="{1DA3F40E-7444-694C-80FC-CB6B6E858FF7}"/>
              </a:ext>
            </a:extLst>
          </p:cNvPr>
          <p:cNvSpPr>
            <a:spLocks noGrp="1"/>
          </p:cNvSpPr>
          <p:nvPr>
            <p:ph type="body" sz="quarter" idx="13" hasCustomPrompt="1"/>
          </p:nvPr>
        </p:nvSpPr>
        <p:spPr>
          <a:xfrm>
            <a:off x="666304" y="1335564"/>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20" name="Text Placeholder 14">
            <a:extLst>
              <a:ext uri="{FF2B5EF4-FFF2-40B4-BE49-F238E27FC236}">
                <a16:creationId xmlns:a16="http://schemas.microsoft.com/office/drawing/2014/main" id="{ED3255F6-0810-3846-AA8A-8F8AE2B4C9AB}"/>
              </a:ext>
            </a:extLst>
          </p:cNvPr>
          <p:cNvSpPr>
            <a:spLocks noGrp="1"/>
          </p:cNvSpPr>
          <p:nvPr>
            <p:ph type="body" sz="quarter" idx="14" hasCustomPrompt="1"/>
          </p:nvPr>
        </p:nvSpPr>
        <p:spPr>
          <a:xfrm>
            <a:off x="666304" y="1610839"/>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sp>
        <p:nvSpPr>
          <p:cNvPr id="21" name="Title 1">
            <a:extLst>
              <a:ext uri="{FF2B5EF4-FFF2-40B4-BE49-F238E27FC236}">
                <a16:creationId xmlns:a16="http://schemas.microsoft.com/office/drawing/2014/main" id="{ACE9252D-82B9-184A-987E-1B2B6318B9C8}"/>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dirty="0"/>
              <a:t>Click to edit Master title style</a:t>
            </a:r>
          </a:p>
        </p:txBody>
      </p:sp>
    </p:spTree>
    <p:extLst>
      <p:ext uri="{BB962C8B-B14F-4D97-AF65-F5344CB8AC3E}">
        <p14:creationId xmlns:p14="http://schemas.microsoft.com/office/powerpoint/2010/main" val="268658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animEffect transition="in" filter="fade">
                                      <p:cBhvr>
                                        <p:cTn id="29" dur="500"/>
                                        <p:tgtEl>
                                          <p:spTgt spid="34">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xEl>
                                              <p:pRg st="0" end="0"/>
                                            </p:txEl>
                                          </p:spTgt>
                                        </p:tgtEl>
                                        <p:attrNameLst>
                                          <p:attrName>style.visibility</p:attrName>
                                        </p:attrNameLst>
                                      </p:cBhvr>
                                      <p:to>
                                        <p:strVal val="visible"/>
                                      </p:to>
                                    </p:set>
                                    <p:animEffect transition="in" filter="fade">
                                      <p:cBhvr>
                                        <p:cTn id="32" dur="500"/>
                                        <p:tgtEl>
                                          <p:spTgt spid="3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xEl>
                                              <p:pRg st="0" end="0"/>
                                            </p:txEl>
                                          </p:spTgt>
                                        </p:tgtEl>
                                        <p:attrNameLst>
                                          <p:attrName>style.visibility</p:attrName>
                                        </p:attrNameLst>
                                      </p:cBhvr>
                                      <p:to>
                                        <p:strVal val="visible"/>
                                      </p:to>
                                    </p:set>
                                    <p:animEffect transition="in" filter="fade">
                                      <p:cBhvr>
                                        <p:cTn id="49"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14" grpId="0" animBg="1"/>
      <p:bldP spid="23" grpId="0" animBg="1"/>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1837039"/>
            <a:ext cx="2633472" cy="4407501"/>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1774432"/>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1837039"/>
            <a:ext cx="2633472" cy="4407501"/>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1774432"/>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1837039"/>
            <a:ext cx="2633472" cy="4407501"/>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1774432"/>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1837039"/>
            <a:ext cx="2633472" cy="4407501"/>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1774432"/>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1958956"/>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1958956"/>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1958956"/>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1958956"/>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724089"/>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045364"/>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724089"/>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045364"/>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724089"/>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045364"/>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724089"/>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045364"/>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
        <p:nvSpPr>
          <p:cNvPr id="29" name="Title 1">
            <a:extLst>
              <a:ext uri="{FF2B5EF4-FFF2-40B4-BE49-F238E27FC236}">
                <a16:creationId xmlns:a16="http://schemas.microsoft.com/office/drawing/2014/main" id="{D5FCB689-3447-764D-B0FB-AC077DFABDDF}"/>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31642601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1804090"/>
            <a:ext cx="3493008" cy="4455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1804090"/>
            <a:ext cx="3493008" cy="4455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1804090"/>
            <a:ext cx="3493008" cy="4455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1852180"/>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1852180"/>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1852180"/>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1700291"/>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1700291"/>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1700291"/>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1679"/>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268852"/>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3991679"/>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268852"/>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3991679"/>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268852"/>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
        <p:nvSpPr>
          <p:cNvPr id="21" name="Title 1">
            <a:extLst>
              <a:ext uri="{FF2B5EF4-FFF2-40B4-BE49-F238E27FC236}">
                <a16:creationId xmlns:a16="http://schemas.microsoft.com/office/drawing/2014/main" id="{3D822F25-B0D2-EC4F-977C-25891C43BA17}"/>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897457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378383"/>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390098"/>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1820566"/>
            <a:ext cx="5263690" cy="4438764"/>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1820566"/>
            <a:ext cx="5264809" cy="4438764"/>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1832398"/>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1832398"/>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1710885"/>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1710885"/>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014654"/>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312513"/>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014654"/>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312513"/>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
        <p:nvSpPr>
          <p:cNvPr id="16" name="Title 1">
            <a:extLst>
              <a:ext uri="{FF2B5EF4-FFF2-40B4-BE49-F238E27FC236}">
                <a16:creationId xmlns:a16="http://schemas.microsoft.com/office/drawing/2014/main" id="{3FC57504-A58A-6042-9280-C5B01962934D}"/>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98608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nodePh="1">
                                  <p:stCondLst>
                                    <p:cond delay="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xEl>
                                              <p:pRg st="0" end="0"/>
                                            </p:txEl>
                                          </p:spTgt>
                                        </p:tgtEl>
                                        <p:attrNameLst>
                                          <p:attrName>style.visibility</p:attrName>
                                        </p:attrNameLst>
                                      </p:cBhvr>
                                      <p:to>
                                        <p:strVal val="visible"/>
                                      </p:to>
                                    </p:set>
                                    <p:animEffect transition="in" filter="fade">
                                      <p:cBhvr>
                                        <p:cTn id="21" dur="500"/>
                                        <p:tgtEl>
                                          <p:spTgt spid="3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xEl>
                                              <p:pRg st="0" end="0"/>
                                            </p:txEl>
                                          </p:spTgt>
                                        </p:tgtEl>
                                        <p:attrNameLst>
                                          <p:attrName>style.visibility</p:attrName>
                                        </p:attrNameLst>
                                      </p:cBhvr>
                                      <p:to>
                                        <p:strVal val="visible"/>
                                      </p:to>
                                    </p:set>
                                    <p:animEffect transition="in" filter="fade">
                                      <p:cBhvr>
                                        <p:cTn id="24" dur="500"/>
                                        <p:tgtEl>
                                          <p:spTgt spid="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xEl>
                                              <p:pRg st="0" end="0"/>
                                            </p:txEl>
                                          </p:spTgt>
                                        </p:tgtEl>
                                        <p:attrNameLst>
                                          <p:attrName>style.visibility</p:attrName>
                                        </p:attrNameLst>
                                      </p:cBhvr>
                                      <p:to>
                                        <p:strVal val="visible"/>
                                      </p:to>
                                    </p:set>
                                    <p:animEffect transition="in" filter="fade">
                                      <p:cBhvr>
                                        <p:cTn id="35" dur="500"/>
                                        <p:tgtEl>
                                          <p:spTgt spid="40">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xEl>
                                              <p:pRg st="0" end="0"/>
                                            </p:txEl>
                                          </p:spTgt>
                                        </p:tgtEl>
                                        <p:attrNameLst>
                                          <p:attrName>style.visibility</p:attrName>
                                        </p:attrNameLst>
                                      </p:cBhvr>
                                      <p:to>
                                        <p:strVal val="visible"/>
                                      </p:to>
                                    </p:set>
                                    <p:animEffect transition="in" filter="fade">
                                      <p:cBhvr>
                                        <p:cTn id="38"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14"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1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251116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1490128"/>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1778227"/>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
        <p:nvSpPr>
          <p:cNvPr id="10" name="Title 1">
            <a:extLst>
              <a:ext uri="{FF2B5EF4-FFF2-40B4-BE49-F238E27FC236}">
                <a16:creationId xmlns:a16="http://schemas.microsoft.com/office/drawing/2014/main" id="{AA94CBF4-017A-484B-8D59-24F1A2C72AF8}"/>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42664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2762449"/>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1862550"/>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150649"/>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5" name="Title 1">
            <a:extLst>
              <a:ext uri="{FF2B5EF4-FFF2-40B4-BE49-F238E27FC236}">
                <a16:creationId xmlns:a16="http://schemas.microsoft.com/office/drawing/2014/main" id="{07D14040-2E83-E546-A3D1-A26CA9C0875F}"/>
              </a:ext>
            </a:extLst>
          </p:cNvPr>
          <p:cNvSpPr>
            <a:spLocks noGrp="1"/>
          </p:cNvSpPr>
          <p:nvPr>
            <p:ph type="title"/>
          </p:nvPr>
        </p:nvSpPr>
        <p:spPr>
          <a:xfrm>
            <a:off x="625258" y="392374"/>
            <a:ext cx="3757272" cy="1055180"/>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E056183B-EF49-B046-850C-B236D687C7C1}"/>
              </a:ext>
            </a:extLst>
          </p:cNvPr>
          <p:cNvSpPr>
            <a:spLocks noGrp="1"/>
          </p:cNvSpPr>
          <p:nvPr>
            <p:ph sz="half" idx="1"/>
          </p:nvPr>
        </p:nvSpPr>
        <p:spPr>
          <a:xfrm>
            <a:off x="702816" y="2762449"/>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FE96FE35-AFC2-9A43-9CFF-7248C59EF0C4}"/>
              </a:ext>
            </a:extLst>
          </p:cNvPr>
          <p:cNvSpPr>
            <a:spLocks noGrp="1"/>
          </p:cNvSpPr>
          <p:nvPr>
            <p:ph type="body" sz="quarter" idx="13" hasCustomPrompt="1"/>
          </p:nvPr>
        </p:nvSpPr>
        <p:spPr>
          <a:xfrm>
            <a:off x="702816" y="1862550"/>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DBD98F3A-2EE8-E147-8DED-5095E690A702}"/>
              </a:ext>
            </a:extLst>
          </p:cNvPr>
          <p:cNvSpPr>
            <a:spLocks noGrp="1"/>
          </p:cNvSpPr>
          <p:nvPr>
            <p:ph type="body" sz="quarter" idx="14" hasCustomPrompt="1"/>
          </p:nvPr>
        </p:nvSpPr>
        <p:spPr>
          <a:xfrm>
            <a:off x="702816" y="2150649"/>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1" name="Title 1">
            <a:extLst>
              <a:ext uri="{FF2B5EF4-FFF2-40B4-BE49-F238E27FC236}">
                <a16:creationId xmlns:a16="http://schemas.microsoft.com/office/drawing/2014/main" id="{F6BEB8AF-6103-5A45-88D9-70FA0E849F2D}"/>
              </a:ext>
            </a:extLst>
          </p:cNvPr>
          <p:cNvSpPr>
            <a:spLocks noGrp="1"/>
          </p:cNvSpPr>
          <p:nvPr>
            <p:ph type="title"/>
          </p:nvPr>
        </p:nvSpPr>
        <p:spPr>
          <a:xfrm>
            <a:off x="625258" y="392374"/>
            <a:ext cx="3757272" cy="1055180"/>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251116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251116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
        <p:nvSpPr>
          <p:cNvPr id="13" name="Text Placeholder 14">
            <a:extLst>
              <a:ext uri="{FF2B5EF4-FFF2-40B4-BE49-F238E27FC236}">
                <a16:creationId xmlns:a16="http://schemas.microsoft.com/office/drawing/2014/main" id="{31408C60-6F73-FD4D-967C-275BA6685BE8}"/>
              </a:ext>
            </a:extLst>
          </p:cNvPr>
          <p:cNvSpPr>
            <a:spLocks noGrp="1"/>
          </p:cNvSpPr>
          <p:nvPr>
            <p:ph type="body" sz="quarter" idx="13" hasCustomPrompt="1"/>
          </p:nvPr>
        </p:nvSpPr>
        <p:spPr>
          <a:xfrm>
            <a:off x="702816" y="1490128"/>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4" name="Text Placeholder 14">
            <a:extLst>
              <a:ext uri="{FF2B5EF4-FFF2-40B4-BE49-F238E27FC236}">
                <a16:creationId xmlns:a16="http://schemas.microsoft.com/office/drawing/2014/main" id="{2ECB503C-0047-4541-94F4-22EE58B524E6}"/>
              </a:ext>
            </a:extLst>
          </p:cNvPr>
          <p:cNvSpPr>
            <a:spLocks noGrp="1"/>
          </p:cNvSpPr>
          <p:nvPr>
            <p:ph type="body" sz="quarter" idx="14" hasCustomPrompt="1"/>
          </p:nvPr>
        </p:nvSpPr>
        <p:spPr>
          <a:xfrm>
            <a:off x="702816" y="1778227"/>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5" name="Title 1">
            <a:extLst>
              <a:ext uri="{FF2B5EF4-FFF2-40B4-BE49-F238E27FC236}">
                <a16:creationId xmlns:a16="http://schemas.microsoft.com/office/drawing/2014/main" id="{D0740199-C037-A346-8EE3-EC70CF390ACA}"/>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19570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2" name="Title 1">
            <a:extLst>
              <a:ext uri="{FF2B5EF4-FFF2-40B4-BE49-F238E27FC236}">
                <a16:creationId xmlns:a16="http://schemas.microsoft.com/office/drawing/2014/main" id="{A8455EC2-E5FC-AC42-B079-369A43BD75A9}"/>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EBCD17C-32DD-6940-AB2B-3F2C8AA4768E}"/>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257688"/>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269403"/>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9852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9852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9852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044005"/>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055720"/>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625258" y="392374"/>
            <a:ext cx="10961316" cy="553998"/>
          </a:xfrm>
        </p:spPr>
        <p:txBody>
          <a:bodyPr anchor="t"/>
          <a:lstStyle>
            <a:lvl1pPr>
              <a:defRPr sz="4000"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a:xfrm>
            <a:off x="600205" y="1374943"/>
            <a:ext cx="10986369" cy="2138664"/>
          </a:xfrm>
        </p:spPr>
        <p:txBody>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9"/>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78" r:id="rId10"/>
    <p:sldLayoutId id="2147483680" r:id="rId11"/>
    <p:sldLayoutId id="2147483676" r:id="rId12"/>
    <p:sldLayoutId id="2147483677" r:id="rId13"/>
    <p:sldLayoutId id="2147483662" r:id="rId14"/>
    <p:sldLayoutId id="2147483664" r:id="rId15"/>
    <p:sldLayoutId id="2147483669" r:id="rId16"/>
    <p:sldLayoutId id="2147483670" r:id="rId17"/>
    <p:sldLayoutId id="2147483663" r:id="rId18"/>
    <p:sldLayoutId id="2147483671" r:id="rId19"/>
    <p:sldLayoutId id="2147483672" r:id="rId20"/>
    <p:sldLayoutId id="2147483652" r:id="rId21"/>
    <p:sldLayoutId id="2147483659" r:id="rId22"/>
    <p:sldLayoutId id="2147483668" r:id="rId23"/>
    <p:sldLayoutId id="2147483665" r:id="rId24"/>
    <p:sldLayoutId id="2147483667" r:id="rId25"/>
    <p:sldLayoutId id="2147483666" r:id="rId26"/>
    <p:sldLayoutId id="2147483655" r:id="rId27"/>
  </p:sldLayoutIdLst>
  <p:hf hdr="0" ftr="0" dt="0"/>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emf"/><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6.xml"/><Relationship Id="rId4" Type="http://schemas.openxmlformats.org/officeDocument/2006/relationships/image" Target="../media/image42.jpg"/></Relationships>
</file>

<file path=ppt/slides/_rels/slide1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6.jpeg"/><Relationship Id="rId1" Type="http://schemas.openxmlformats.org/officeDocument/2006/relationships/slideLayout" Target="../slideLayouts/slideLayout9.x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26.jpeg"/><Relationship Id="rId1" Type="http://schemas.openxmlformats.org/officeDocument/2006/relationships/slideLayout" Target="../slideLayouts/slideLayout9.x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26.jpeg"/><Relationship Id="rId1" Type="http://schemas.openxmlformats.org/officeDocument/2006/relationships/slideLayout" Target="../slideLayouts/slideLayout9.x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image" Target="../media/image60.jpg"/><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9.x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6.jpeg"/><Relationship Id="rId1" Type="http://schemas.openxmlformats.org/officeDocument/2006/relationships/slideLayout" Target="../slideLayouts/slideLayout9.x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6.xml"/><Relationship Id="rId4"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oup of people looking at a computer screen&#10;&#10;Description automatically generated with medium confidence">
            <a:extLst>
              <a:ext uri="{FF2B5EF4-FFF2-40B4-BE49-F238E27FC236}">
                <a16:creationId xmlns:a16="http://schemas.microsoft.com/office/drawing/2014/main" id="{D18AA7FC-56F4-4B46-B7F0-6A57D4ED88FA}"/>
              </a:ext>
            </a:extLst>
          </p:cNvPr>
          <p:cNvPicPr>
            <a:picLocks noChangeAspect="1"/>
          </p:cNvPicPr>
          <p:nvPr/>
        </p:nvPicPr>
        <p:blipFill rotWithShape="1">
          <a:blip r:embed="rId3"/>
          <a:srcRect r="14831"/>
          <a:stretch/>
        </p:blipFill>
        <p:spPr>
          <a:xfrm>
            <a:off x="5081288" y="-1"/>
            <a:ext cx="7110712" cy="5565975"/>
          </a:xfrm>
          <a:prstGeom prst="rect">
            <a:avLst/>
          </a:prstGeom>
        </p:spPr>
      </p:pic>
      <p:pic>
        <p:nvPicPr>
          <p:cNvPr id="13" name="Picture 12">
            <a:extLst>
              <a:ext uri="{FF2B5EF4-FFF2-40B4-BE49-F238E27FC236}">
                <a16:creationId xmlns:a16="http://schemas.microsoft.com/office/drawing/2014/main" id="{C3B7D62F-11B9-D440-8123-D241B266224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90600" y="-1"/>
            <a:ext cx="11201400" cy="6858000"/>
          </a:xfrm>
          <a:prstGeom prst="rect">
            <a:avLst/>
          </a:prstGeom>
        </p:spPr>
      </p:pic>
      <p:sp>
        <p:nvSpPr>
          <p:cNvPr id="3" name="Title 2">
            <a:extLst>
              <a:ext uri="{FF2B5EF4-FFF2-40B4-BE49-F238E27FC236}">
                <a16:creationId xmlns:a16="http://schemas.microsoft.com/office/drawing/2014/main" id="{395A67D1-7AAD-604B-A960-7A5AECAD0D93}"/>
              </a:ext>
            </a:extLst>
          </p:cNvPr>
          <p:cNvSpPr>
            <a:spLocks noGrp="1"/>
          </p:cNvSpPr>
          <p:nvPr>
            <p:ph type="ctrTitle"/>
          </p:nvPr>
        </p:nvSpPr>
        <p:spPr>
          <a:xfrm>
            <a:off x="680407" y="1941600"/>
            <a:ext cx="6173325" cy="3669712"/>
          </a:xfrm>
        </p:spPr>
        <p:txBody>
          <a:bodyPr/>
          <a:lstStyle/>
          <a:p>
            <a:r>
              <a:rPr lang="en-US" dirty="0">
                <a:ln w="3175">
                  <a:solidFill>
                    <a:schemeClr val="bg1"/>
                  </a:solidFill>
                </a:ln>
                <a:effectLst>
                  <a:outerShdw blurRad="50800" dist="38100" dir="2700000" algn="tl" rotWithShape="0">
                    <a:prstClr val="black">
                      <a:alpha val="40000"/>
                    </a:prstClr>
                  </a:outerShdw>
                </a:effectLst>
              </a:rPr>
              <a:t>Automate your way to privileged access security</a:t>
            </a:r>
          </a:p>
        </p:txBody>
      </p:sp>
      <p:pic>
        <p:nvPicPr>
          <p:cNvPr id="10" name="Picture 9">
            <a:extLst>
              <a:ext uri="{FF2B5EF4-FFF2-40B4-BE49-F238E27FC236}">
                <a16:creationId xmlns:a16="http://schemas.microsoft.com/office/drawing/2014/main" id="{2E3871D5-D83C-FA45-AC6A-6EC860867BBC}"/>
              </a:ext>
            </a:extLst>
          </p:cNvPr>
          <p:cNvPicPr>
            <a:picLocks noChangeAspect="1"/>
          </p:cNvPicPr>
          <p:nvPr/>
        </p:nvPicPr>
        <p:blipFill>
          <a:blip r:embed="rId5"/>
          <a:stretch>
            <a:fillRect/>
          </a:stretch>
        </p:blipFill>
        <p:spPr>
          <a:xfrm>
            <a:off x="680407" y="1246688"/>
            <a:ext cx="2463800" cy="406400"/>
          </a:xfrm>
          <a:prstGeom prst="rect">
            <a:avLst/>
          </a:prstGeom>
        </p:spPr>
      </p:pic>
      <p:sp>
        <p:nvSpPr>
          <p:cNvPr id="11" name="Rectangle 10">
            <a:extLst>
              <a:ext uri="{FF2B5EF4-FFF2-40B4-BE49-F238E27FC236}">
                <a16:creationId xmlns:a16="http://schemas.microsoft.com/office/drawing/2014/main" id="{B92CAFBA-D360-E342-B1C4-259F02903970}"/>
              </a:ext>
            </a:extLst>
          </p:cNvPr>
          <p:cNvSpPr/>
          <p:nvPr/>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1E3777A-F34F-2C55-F67F-E8FED58FE8D7}"/>
              </a:ext>
            </a:extLst>
          </p:cNvPr>
          <p:cNvSpPr txBox="1"/>
          <p:nvPr/>
        </p:nvSpPr>
        <p:spPr>
          <a:xfrm>
            <a:off x="616111" y="5732177"/>
            <a:ext cx="5056192"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Joe Garcia, DevOps Security Engineer, CyberArk</a:t>
            </a:r>
          </a:p>
        </p:txBody>
      </p:sp>
      <p:grpSp>
        <p:nvGrpSpPr>
          <p:cNvPr id="20" name="Group 19">
            <a:extLst>
              <a:ext uri="{FF2B5EF4-FFF2-40B4-BE49-F238E27FC236}">
                <a16:creationId xmlns:a16="http://schemas.microsoft.com/office/drawing/2014/main" id="{6CEA3049-AE49-35CF-2842-F02B2F09FAD3}"/>
              </a:ext>
            </a:extLst>
          </p:cNvPr>
          <p:cNvGrpSpPr/>
          <p:nvPr/>
        </p:nvGrpSpPr>
        <p:grpSpPr>
          <a:xfrm>
            <a:off x="9229071" y="6241874"/>
            <a:ext cx="2810529" cy="454755"/>
            <a:chOff x="616111" y="6197478"/>
            <a:chExt cx="2810529" cy="454755"/>
          </a:xfrm>
        </p:grpSpPr>
        <p:pic>
          <p:nvPicPr>
            <p:cNvPr id="5" name="Picture 4">
              <a:extLst>
                <a:ext uri="{FF2B5EF4-FFF2-40B4-BE49-F238E27FC236}">
                  <a16:creationId xmlns:a16="http://schemas.microsoft.com/office/drawing/2014/main" id="{57EEF3F2-BA05-1481-7705-0917E8A28806}"/>
                </a:ext>
              </a:extLst>
            </p:cNvPr>
            <p:cNvPicPr>
              <a:picLocks noChangeAspect="1"/>
            </p:cNvPicPr>
            <p:nvPr/>
          </p:nvPicPr>
          <p:blipFill>
            <a:blip r:embed="rId6"/>
            <a:stretch>
              <a:fillRect/>
            </a:stretch>
          </p:blipFill>
          <p:spPr>
            <a:xfrm>
              <a:off x="616111" y="6280599"/>
              <a:ext cx="454996" cy="306485"/>
            </a:xfrm>
            <a:prstGeom prst="rect">
              <a:avLst/>
            </a:prstGeom>
          </p:spPr>
        </p:pic>
        <p:pic>
          <p:nvPicPr>
            <p:cNvPr id="7" name="Picture 6">
              <a:extLst>
                <a:ext uri="{FF2B5EF4-FFF2-40B4-BE49-F238E27FC236}">
                  <a16:creationId xmlns:a16="http://schemas.microsoft.com/office/drawing/2014/main" id="{AF995F5E-CA96-779E-D76C-C48F20508E0D}"/>
                </a:ext>
              </a:extLst>
            </p:cNvPr>
            <p:cNvPicPr>
              <a:picLocks noChangeAspect="1"/>
            </p:cNvPicPr>
            <p:nvPr/>
          </p:nvPicPr>
          <p:blipFill>
            <a:blip r:embed="rId7"/>
            <a:stretch>
              <a:fillRect/>
            </a:stretch>
          </p:blipFill>
          <p:spPr>
            <a:xfrm>
              <a:off x="1381300" y="6197478"/>
              <a:ext cx="454027" cy="454755"/>
            </a:xfrm>
            <a:prstGeom prst="rect">
              <a:avLst/>
            </a:prstGeom>
          </p:spPr>
        </p:pic>
        <p:pic>
          <p:nvPicPr>
            <p:cNvPr id="12" name="Picture 11">
              <a:extLst>
                <a:ext uri="{FF2B5EF4-FFF2-40B4-BE49-F238E27FC236}">
                  <a16:creationId xmlns:a16="http://schemas.microsoft.com/office/drawing/2014/main" id="{C94D84FE-D445-71D9-0D6F-E4A7DA9A28D7}"/>
                </a:ext>
              </a:extLst>
            </p:cNvPr>
            <p:cNvPicPr>
              <a:picLocks noChangeAspect="1"/>
            </p:cNvPicPr>
            <p:nvPr/>
          </p:nvPicPr>
          <p:blipFill>
            <a:blip r:embed="rId8"/>
            <a:stretch>
              <a:fillRect/>
            </a:stretch>
          </p:blipFill>
          <p:spPr>
            <a:xfrm>
              <a:off x="1071107" y="6271841"/>
              <a:ext cx="315243" cy="315243"/>
            </a:xfrm>
            <a:prstGeom prst="rect">
              <a:avLst/>
            </a:prstGeom>
          </p:spPr>
        </p:pic>
        <p:pic>
          <p:nvPicPr>
            <p:cNvPr id="16" name="Picture 15">
              <a:extLst>
                <a:ext uri="{FF2B5EF4-FFF2-40B4-BE49-F238E27FC236}">
                  <a16:creationId xmlns:a16="http://schemas.microsoft.com/office/drawing/2014/main" id="{800B0350-254B-791D-73D6-424A5AD32AEA}"/>
                </a:ext>
              </a:extLst>
            </p:cNvPr>
            <p:cNvPicPr>
              <a:picLocks noChangeAspect="1"/>
            </p:cNvPicPr>
            <p:nvPr/>
          </p:nvPicPr>
          <p:blipFill>
            <a:blip r:embed="rId9"/>
            <a:stretch>
              <a:fillRect/>
            </a:stretch>
          </p:blipFill>
          <p:spPr>
            <a:xfrm>
              <a:off x="1835327" y="6271841"/>
              <a:ext cx="324057" cy="315243"/>
            </a:xfrm>
            <a:prstGeom prst="rect">
              <a:avLst/>
            </a:prstGeom>
          </p:spPr>
        </p:pic>
        <p:sp>
          <p:nvSpPr>
            <p:cNvPr id="18" name="TextBox 17">
              <a:extLst>
                <a:ext uri="{FF2B5EF4-FFF2-40B4-BE49-F238E27FC236}">
                  <a16:creationId xmlns:a16="http://schemas.microsoft.com/office/drawing/2014/main" id="{BC363D78-3E88-3AC1-217A-A57D686F3DB8}"/>
                </a:ext>
              </a:extLst>
            </p:cNvPr>
            <p:cNvSpPr txBox="1"/>
            <p:nvPr/>
          </p:nvSpPr>
          <p:spPr>
            <a:xfrm>
              <a:off x="2145520" y="6280599"/>
              <a:ext cx="1281120"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rPr>
                <a:t>infamousjoeg</a:t>
              </a:r>
              <a:endParaRPr lang="en-US" dirty="0">
                <a:latin typeface="Roboto" panose="02000000000000000000" pitchFamily="2" charset="0"/>
                <a:ea typeface="Roboto" panose="02000000000000000000" pitchFamily="2" charset="0"/>
              </a:endParaRPr>
            </a:p>
          </p:txBody>
        </p:sp>
      </p:grpSp>
      <p:pic>
        <p:nvPicPr>
          <p:cNvPr id="6" name="Picture 5" descr="A person with a beard and glasses&#10;&#10;Description automatically generated with medium confidence">
            <a:extLst>
              <a:ext uri="{FF2B5EF4-FFF2-40B4-BE49-F238E27FC236}">
                <a16:creationId xmlns:a16="http://schemas.microsoft.com/office/drawing/2014/main" id="{B668A75C-B570-3EF1-8B24-F4CB59E75CD5}"/>
              </a:ext>
            </a:extLst>
          </p:cNvPr>
          <p:cNvPicPr>
            <a:picLocks noChangeAspect="1"/>
          </p:cNvPicPr>
          <p:nvPr/>
        </p:nvPicPr>
        <p:blipFill>
          <a:blip r:embed="rId10"/>
          <a:stretch>
            <a:fillRect/>
          </a:stretch>
        </p:blipFill>
        <p:spPr>
          <a:xfrm>
            <a:off x="9960991" y="4453357"/>
            <a:ext cx="1624811" cy="1624811"/>
          </a:xfrm>
          <a:prstGeom prst="ellipse">
            <a:avLst/>
          </a:prstGeom>
          <a:ln w="635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79137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CD2C05FA-EE36-7346-BCD2-3809E102888C}"/>
              </a:ext>
            </a:extLst>
          </p:cNvPr>
          <p:cNvSpPr>
            <a:spLocks noGrp="1"/>
          </p:cNvSpPr>
          <p:nvPr>
            <p:ph type="sldNum" sz="quarter" idx="12"/>
          </p:nvPr>
        </p:nvSpPr>
        <p:spPr/>
        <p:txBody>
          <a:bodyPr/>
          <a:lstStyle/>
          <a:p>
            <a:fld id="{9C4DAF8E-FDD9-D749-9BB5-653BA8DA8860}" type="slidenum">
              <a:rPr lang="en-US" smtClean="0"/>
              <a:pPr/>
              <a:t>10</a:t>
            </a:fld>
            <a:endParaRPr lang="en-US"/>
          </a:p>
        </p:txBody>
      </p:sp>
      <p:pic>
        <p:nvPicPr>
          <p:cNvPr id="24" name="Picture Placeholder 23" descr="Different types of clocks">
            <a:extLst>
              <a:ext uri="{FF2B5EF4-FFF2-40B4-BE49-F238E27FC236}">
                <a16:creationId xmlns:a16="http://schemas.microsoft.com/office/drawing/2014/main" id="{65B78E69-BED0-C545-98B6-6D502E9ED6C8}"/>
              </a:ext>
            </a:extLst>
          </p:cNvPr>
          <p:cNvPicPr>
            <a:picLocks noGrp="1" noChangeAspect="1"/>
          </p:cNvPicPr>
          <p:nvPr>
            <p:ph type="pic" sz="quarter" idx="19"/>
          </p:nvPr>
        </p:nvPicPr>
        <p:blipFill>
          <a:blip r:embed="rId2"/>
          <a:srcRect t="2029" b="2029"/>
          <a:stretch/>
        </p:blipFill>
        <p:spPr>
          <a:xfrm>
            <a:off x="4302688" y="2377439"/>
            <a:ext cx="3490482" cy="1885755"/>
          </a:xfrm>
        </p:spPr>
      </p:pic>
      <p:pic>
        <p:nvPicPr>
          <p:cNvPr id="22" name="Picture Placeholder 21" descr="Files on shelves">
            <a:extLst>
              <a:ext uri="{FF2B5EF4-FFF2-40B4-BE49-F238E27FC236}">
                <a16:creationId xmlns:a16="http://schemas.microsoft.com/office/drawing/2014/main" id="{14BBA107-983F-DA47-AD14-5D8D0999E774}"/>
              </a:ext>
            </a:extLst>
          </p:cNvPr>
          <p:cNvPicPr>
            <a:picLocks noGrp="1" noChangeAspect="1"/>
          </p:cNvPicPr>
          <p:nvPr>
            <p:ph type="pic" sz="quarter" idx="20"/>
          </p:nvPr>
        </p:nvPicPr>
        <p:blipFill>
          <a:blip r:embed="rId3"/>
          <a:srcRect t="9373" b="9373"/>
          <a:stretch/>
        </p:blipFill>
        <p:spPr>
          <a:xfrm>
            <a:off x="7939072" y="2377439"/>
            <a:ext cx="3490482" cy="1885755"/>
          </a:xfrm>
        </p:spPr>
      </p:pic>
      <p:sp>
        <p:nvSpPr>
          <p:cNvPr id="5" name="Text Placeholder 4">
            <a:extLst>
              <a:ext uri="{FF2B5EF4-FFF2-40B4-BE49-F238E27FC236}">
                <a16:creationId xmlns:a16="http://schemas.microsoft.com/office/drawing/2014/main" id="{FC65FE6F-5476-7642-811F-E38EE540FE9D}"/>
              </a:ext>
            </a:extLst>
          </p:cNvPr>
          <p:cNvSpPr>
            <a:spLocks noGrp="1"/>
          </p:cNvSpPr>
          <p:nvPr>
            <p:ph type="body" sz="quarter" idx="22"/>
          </p:nvPr>
        </p:nvSpPr>
        <p:spPr/>
        <p:txBody>
          <a:bodyPr/>
          <a:lstStyle/>
          <a:p>
            <a:r>
              <a:rPr lang="en-US" dirty="0"/>
              <a:t>Unique Passwords &amp; Keys</a:t>
            </a:r>
          </a:p>
        </p:txBody>
      </p:sp>
      <p:sp>
        <p:nvSpPr>
          <p:cNvPr id="6" name="Text Placeholder 5">
            <a:extLst>
              <a:ext uri="{FF2B5EF4-FFF2-40B4-BE49-F238E27FC236}">
                <a16:creationId xmlns:a16="http://schemas.microsoft.com/office/drawing/2014/main" id="{2B6C6979-B5AB-1A4C-B0A1-C940A774CF7E}"/>
              </a:ext>
            </a:extLst>
          </p:cNvPr>
          <p:cNvSpPr>
            <a:spLocks noGrp="1"/>
          </p:cNvSpPr>
          <p:nvPr>
            <p:ph type="body" sz="quarter" idx="23"/>
          </p:nvPr>
        </p:nvSpPr>
        <p:spPr>
          <a:xfrm>
            <a:off x="914400" y="4953000"/>
            <a:ext cx="2971800" cy="983731"/>
          </a:xfrm>
        </p:spPr>
        <p:txBody>
          <a:bodyPr/>
          <a:lstStyle/>
          <a:p>
            <a:pPr marL="285750" indent="-285750">
              <a:buFont typeface="Arial" panose="020B0604020202020204" pitchFamily="34" charset="0"/>
              <a:buChar char="•"/>
            </a:pPr>
            <a:r>
              <a:rPr lang="en-US" dirty="0"/>
              <a:t>Passwords automatically rotated after one-time use</a:t>
            </a:r>
          </a:p>
          <a:p>
            <a:pPr marL="285750" indent="-285750">
              <a:buFont typeface="Arial" panose="020B0604020202020204" pitchFamily="34" charset="0"/>
              <a:buChar char="•"/>
            </a:pPr>
            <a:r>
              <a:rPr lang="en-US" dirty="0"/>
              <a:t>Private keys automatically managed &amp; Public keys updated on endpoint</a:t>
            </a:r>
          </a:p>
        </p:txBody>
      </p:sp>
      <p:sp>
        <p:nvSpPr>
          <p:cNvPr id="7" name="Text Placeholder 6">
            <a:extLst>
              <a:ext uri="{FF2B5EF4-FFF2-40B4-BE49-F238E27FC236}">
                <a16:creationId xmlns:a16="http://schemas.microsoft.com/office/drawing/2014/main" id="{65B07057-88BA-6046-9B40-5DAB2C0DA59F}"/>
              </a:ext>
            </a:extLst>
          </p:cNvPr>
          <p:cNvSpPr>
            <a:spLocks noGrp="1"/>
          </p:cNvSpPr>
          <p:nvPr>
            <p:ph type="body" sz="quarter" idx="24"/>
          </p:nvPr>
        </p:nvSpPr>
        <p:spPr>
          <a:xfrm>
            <a:off x="4542656" y="4685548"/>
            <a:ext cx="3106688" cy="436017"/>
          </a:xfrm>
        </p:spPr>
        <p:txBody>
          <a:bodyPr/>
          <a:lstStyle/>
          <a:p>
            <a:r>
              <a:rPr lang="en-US" dirty="0"/>
              <a:t>Just-in-Time Privileged Access</a:t>
            </a:r>
          </a:p>
        </p:txBody>
      </p:sp>
      <p:sp>
        <p:nvSpPr>
          <p:cNvPr id="8" name="Text Placeholder 7">
            <a:extLst>
              <a:ext uri="{FF2B5EF4-FFF2-40B4-BE49-F238E27FC236}">
                <a16:creationId xmlns:a16="http://schemas.microsoft.com/office/drawing/2014/main" id="{99A98A89-9607-3C45-ACAA-437EDFDAFA85}"/>
              </a:ext>
            </a:extLst>
          </p:cNvPr>
          <p:cNvSpPr>
            <a:spLocks noGrp="1"/>
          </p:cNvSpPr>
          <p:nvPr>
            <p:ph type="body" sz="quarter" idx="25"/>
          </p:nvPr>
        </p:nvSpPr>
        <p:spPr>
          <a:xfrm>
            <a:off x="4572000" y="4953000"/>
            <a:ext cx="2971800" cy="983731"/>
          </a:xfrm>
        </p:spPr>
        <p:txBody>
          <a:bodyPr/>
          <a:lstStyle/>
          <a:p>
            <a:pPr marL="285750" indent="-285750">
              <a:buFont typeface="Arial" panose="020B0604020202020204" pitchFamily="34" charset="0"/>
              <a:buChar char="•"/>
            </a:pPr>
            <a:r>
              <a:rPr lang="en-US" dirty="0"/>
              <a:t>No disclosure of password or key to human for endpoint connection</a:t>
            </a:r>
          </a:p>
          <a:p>
            <a:pPr marL="285750" indent="-285750">
              <a:buFont typeface="Arial" panose="020B0604020202020204" pitchFamily="34" charset="0"/>
              <a:buChar char="•"/>
            </a:pPr>
            <a:r>
              <a:rPr lang="en-US" dirty="0"/>
              <a:t>Applications request secrets as needed instead of storing static</a:t>
            </a:r>
          </a:p>
        </p:txBody>
      </p:sp>
      <p:sp>
        <p:nvSpPr>
          <p:cNvPr id="9" name="Text Placeholder 8">
            <a:extLst>
              <a:ext uri="{FF2B5EF4-FFF2-40B4-BE49-F238E27FC236}">
                <a16:creationId xmlns:a16="http://schemas.microsoft.com/office/drawing/2014/main" id="{F76A11BE-EF9A-4642-A09B-81CCCA3856A5}"/>
              </a:ext>
            </a:extLst>
          </p:cNvPr>
          <p:cNvSpPr>
            <a:spLocks noGrp="1"/>
          </p:cNvSpPr>
          <p:nvPr>
            <p:ph type="body" sz="quarter" idx="26"/>
          </p:nvPr>
        </p:nvSpPr>
        <p:spPr/>
        <p:txBody>
          <a:bodyPr/>
          <a:lstStyle/>
          <a:p>
            <a:r>
              <a:rPr lang="en-US" dirty="0"/>
              <a:t>Centralized &amp; Complete Audit</a:t>
            </a:r>
          </a:p>
        </p:txBody>
      </p:sp>
      <p:sp>
        <p:nvSpPr>
          <p:cNvPr id="10" name="Text Placeholder 9">
            <a:extLst>
              <a:ext uri="{FF2B5EF4-FFF2-40B4-BE49-F238E27FC236}">
                <a16:creationId xmlns:a16="http://schemas.microsoft.com/office/drawing/2014/main" id="{DD3BC905-39CD-8742-9018-143810C71BB0}"/>
              </a:ext>
            </a:extLst>
          </p:cNvPr>
          <p:cNvSpPr>
            <a:spLocks noGrp="1"/>
          </p:cNvSpPr>
          <p:nvPr>
            <p:ph type="body" sz="quarter" idx="27"/>
          </p:nvPr>
        </p:nvSpPr>
        <p:spPr>
          <a:xfrm>
            <a:off x="8153400" y="4953000"/>
            <a:ext cx="3048000" cy="1201739"/>
          </a:xfrm>
        </p:spPr>
        <p:txBody>
          <a:bodyPr/>
          <a:lstStyle/>
          <a:p>
            <a:pPr marL="285750" indent="-285750">
              <a:buFont typeface="Arial" panose="020B0604020202020204" pitchFamily="34" charset="0"/>
              <a:buChar char="•"/>
            </a:pPr>
            <a:r>
              <a:rPr lang="en-US" dirty="0"/>
              <a:t>Audit for all access to every secret and privileged identity can be </a:t>
            </a:r>
            <a:r>
              <a:rPr lang="en-US" dirty="0" err="1"/>
              <a:t>anaylze</a:t>
            </a:r>
            <a:r>
              <a:rPr lang="en-US" dirty="0"/>
              <a:t> in a single source</a:t>
            </a:r>
          </a:p>
          <a:p>
            <a:pPr marL="285750" indent="-285750">
              <a:buFont typeface="Arial" panose="020B0604020202020204" pitchFamily="34" charset="0"/>
              <a:buChar char="•"/>
            </a:pPr>
            <a:r>
              <a:rPr lang="en-US" dirty="0"/>
              <a:t>Allows for global alerting for Incident Response</a:t>
            </a:r>
          </a:p>
        </p:txBody>
      </p:sp>
      <p:sp>
        <p:nvSpPr>
          <p:cNvPr id="11" name="Text Placeholder 10">
            <a:extLst>
              <a:ext uri="{FF2B5EF4-FFF2-40B4-BE49-F238E27FC236}">
                <a16:creationId xmlns:a16="http://schemas.microsoft.com/office/drawing/2014/main" id="{21220E70-AD6C-F14D-8DCC-6675A9FC2156}"/>
              </a:ext>
            </a:extLst>
          </p:cNvPr>
          <p:cNvSpPr>
            <a:spLocks noGrp="1"/>
          </p:cNvSpPr>
          <p:nvPr>
            <p:ph type="body" sz="quarter" idx="13"/>
          </p:nvPr>
        </p:nvSpPr>
        <p:spPr/>
        <p:txBody>
          <a:bodyPr/>
          <a:lstStyle/>
          <a:p>
            <a:r>
              <a:rPr lang="en-US" dirty="0"/>
              <a:t>Paradise lost.</a:t>
            </a:r>
          </a:p>
        </p:txBody>
      </p:sp>
      <p:sp>
        <p:nvSpPr>
          <p:cNvPr id="13" name="Title 12">
            <a:extLst>
              <a:ext uri="{FF2B5EF4-FFF2-40B4-BE49-F238E27FC236}">
                <a16:creationId xmlns:a16="http://schemas.microsoft.com/office/drawing/2014/main" id="{AA2088DB-FBA9-E848-9C31-873DB33C1EEE}"/>
              </a:ext>
            </a:extLst>
          </p:cNvPr>
          <p:cNvSpPr>
            <a:spLocks noGrp="1"/>
          </p:cNvSpPr>
          <p:nvPr>
            <p:ph type="title"/>
          </p:nvPr>
        </p:nvSpPr>
        <p:spPr/>
        <p:txBody>
          <a:bodyPr/>
          <a:lstStyle/>
          <a:p>
            <a:r>
              <a:rPr lang="en-US" dirty="0"/>
              <a:t>After Centralized Secrets</a:t>
            </a:r>
          </a:p>
        </p:txBody>
      </p:sp>
      <p:pic>
        <p:nvPicPr>
          <p:cNvPr id="28" name="Picture Placeholder 27" descr="One blue butterfly in a group of red butterflies">
            <a:extLst>
              <a:ext uri="{FF2B5EF4-FFF2-40B4-BE49-F238E27FC236}">
                <a16:creationId xmlns:a16="http://schemas.microsoft.com/office/drawing/2014/main" id="{05CFA035-E63D-BC43-B214-71BD9B27117A}"/>
              </a:ext>
            </a:extLst>
          </p:cNvPr>
          <p:cNvPicPr>
            <a:picLocks noGrp="1" noChangeAspect="1"/>
          </p:cNvPicPr>
          <p:nvPr>
            <p:ph type="pic" sz="quarter" idx="18"/>
          </p:nvPr>
        </p:nvPicPr>
        <p:blipFill>
          <a:blip r:embed="rId4"/>
          <a:srcRect t="6198" b="6198"/>
          <a:stretch/>
        </p:blipFill>
        <p:spPr>
          <a:xfrm>
            <a:off x="666750" y="2377439"/>
            <a:ext cx="3490482" cy="1885755"/>
          </a:xfrm>
        </p:spPr>
      </p:pic>
    </p:spTree>
    <p:extLst>
      <p:ext uri="{BB962C8B-B14F-4D97-AF65-F5344CB8AC3E}">
        <p14:creationId xmlns:p14="http://schemas.microsoft.com/office/powerpoint/2010/main" val="131742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8648FB6-8600-E547-A9F9-3272363210D3}"/>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41" r="41"/>
          <a:stretch/>
        </p:blipFill>
        <p:spPr/>
      </p:pic>
      <p:pic>
        <p:nvPicPr>
          <p:cNvPr id="5" name="Picture 4" descr="Sunset silhouette of scaffolding in construction site">
            <a:extLst>
              <a:ext uri="{FF2B5EF4-FFF2-40B4-BE49-F238E27FC236}">
                <a16:creationId xmlns:a16="http://schemas.microsoft.com/office/drawing/2014/main" id="{D2A2B62E-44A5-250F-E8D2-E99B616709E7}"/>
              </a:ext>
            </a:extLst>
          </p:cNvPr>
          <p:cNvPicPr>
            <a:picLocks noChangeAspect="1"/>
          </p:cNvPicPr>
          <p:nvPr/>
        </p:nvPicPr>
        <p:blipFill rotWithShape="1">
          <a:blip r:embed="rId3"/>
          <a:srcRect t="1" b="-2236"/>
          <a:stretch/>
        </p:blipFill>
        <p:spPr>
          <a:xfrm>
            <a:off x="0" y="0"/>
            <a:ext cx="12191999" cy="7011347"/>
          </a:xfrm>
          <a:prstGeom prst="rect">
            <a:avLst/>
          </a:prstGeom>
        </p:spPr>
      </p:pic>
      <p:sp>
        <p:nvSpPr>
          <p:cNvPr id="4" name="Title 3">
            <a:extLst>
              <a:ext uri="{FF2B5EF4-FFF2-40B4-BE49-F238E27FC236}">
                <a16:creationId xmlns:a16="http://schemas.microsoft.com/office/drawing/2014/main" id="{966E4F97-6ACA-9045-936C-03036E6974A0}"/>
              </a:ext>
            </a:extLst>
          </p:cNvPr>
          <p:cNvSpPr>
            <a:spLocks noGrp="1"/>
          </p:cNvSpPr>
          <p:nvPr>
            <p:ph type="title"/>
          </p:nvPr>
        </p:nvSpPr>
        <p:spPr>
          <a:xfrm>
            <a:off x="3804605" y="2516546"/>
            <a:ext cx="6654628" cy="1846659"/>
          </a:xfrm>
        </p:spPr>
        <p:txBody>
          <a:bodyPr/>
          <a:lstStyle/>
          <a:p>
            <a:r>
              <a:rPr lang="en-US" dirty="0">
                <a:ln w="9525">
                  <a:solidFill>
                    <a:schemeClr val="tx1"/>
                  </a:solidFill>
                </a:ln>
                <a:effectLst>
                  <a:outerShdw blurRad="50800" dist="38100" dir="2700000" algn="tl" rotWithShape="0">
                    <a:prstClr val="black">
                      <a:alpha val="40000"/>
                    </a:prstClr>
                  </a:outerShdw>
                </a:effectLst>
              </a:rPr>
              <a:t>Using Custom Credentials</a:t>
            </a:r>
          </a:p>
        </p:txBody>
      </p:sp>
      <p:sp>
        <p:nvSpPr>
          <p:cNvPr id="9" name="Slide Number Placeholder 5">
            <a:extLst>
              <a:ext uri="{FF2B5EF4-FFF2-40B4-BE49-F238E27FC236}">
                <a16:creationId xmlns:a16="http://schemas.microsoft.com/office/drawing/2014/main" id="{22EF4AB2-F1DD-FA44-99D3-0A42533C9D50}"/>
              </a:ext>
            </a:extLst>
          </p:cNvPr>
          <p:cNvSpPr>
            <a:spLocks noGrp="1"/>
          </p:cNvSpPr>
          <p:nvPr>
            <p:ph type="sldNum" sz="quarter" idx="12"/>
          </p:nvPr>
        </p:nvSpPr>
        <p:spPr/>
        <p:txBody>
          <a:bodyPr/>
          <a:lstStyle>
            <a:lvl1pPr>
              <a:defRPr>
                <a:solidFill>
                  <a:schemeClr val="bg1"/>
                </a:solidFill>
              </a:defRPr>
            </a:lvl1pPr>
          </a:lstStyle>
          <a:p>
            <a:fld id="{9C4DAF8E-FDD9-D749-9BB5-653BA8DA8860}" type="slidenum">
              <a:rPr lang="en-US" smtClean="0"/>
              <a:pPr/>
              <a:t>11</a:t>
            </a:fld>
            <a:endParaRPr lang="en-US"/>
          </a:p>
        </p:txBody>
      </p:sp>
      <p:sp>
        <p:nvSpPr>
          <p:cNvPr id="3" name="Title 1">
            <a:extLst>
              <a:ext uri="{FF2B5EF4-FFF2-40B4-BE49-F238E27FC236}">
                <a16:creationId xmlns:a16="http://schemas.microsoft.com/office/drawing/2014/main" id="{AFFC0D57-1FFA-9B41-8E75-AA5095C42821}"/>
              </a:ext>
            </a:extLst>
          </p:cNvPr>
          <p:cNvSpPr txBox="1">
            <a:spLocks/>
          </p:cNvSpPr>
          <p:nvPr/>
        </p:nvSpPr>
        <p:spPr>
          <a:xfrm>
            <a:off x="588967" y="2729141"/>
            <a:ext cx="2489513" cy="1717393"/>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a:lstStyle>
          <a:p>
            <a:pPr algn="r"/>
            <a:r>
              <a:rPr lang="en-US" sz="12400" dirty="0">
                <a:ln w="9525">
                  <a:solidFill>
                    <a:schemeClr val="tx1"/>
                  </a:solidFill>
                </a:ln>
                <a:solidFill>
                  <a:schemeClr val="bg1"/>
                </a:solidFill>
                <a:effectLst>
                  <a:outerShdw blurRad="50800" dist="38100" dir="2700000" algn="tl" rotWithShape="0">
                    <a:prstClr val="black">
                      <a:alpha val="40000"/>
                    </a:prstClr>
                  </a:outerShdw>
                </a:effectLst>
              </a:rPr>
              <a:t>03</a:t>
            </a:r>
          </a:p>
        </p:txBody>
      </p:sp>
      <p:pic>
        <p:nvPicPr>
          <p:cNvPr id="8" name="Picture 7">
            <a:extLst>
              <a:ext uri="{FF2B5EF4-FFF2-40B4-BE49-F238E27FC236}">
                <a16:creationId xmlns:a16="http://schemas.microsoft.com/office/drawing/2014/main" id="{D05D15BC-23A2-BC4B-9913-19852A3C7639}"/>
              </a:ext>
            </a:extLst>
          </p:cNvPr>
          <p:cNvPicPr>
            <a:picLocks noChangeAspect="1"/>
          </p:cNvPicPr>
          <p:nvPr/>
        </p:nvPicPr>
        <p:blipFill>
          <a:blip r:embed="rId4">
            <a:alphaModFix/>
            <a:biLevel thresh="75000"/>
          </a:blip>
          <a:stretch>
            <a:fillRect/>
          </a:stretch>
        </p:blipFill>
        <p:spPr>
          <a:xfrm>
            <a:off x="3277296" y="1098550"/>
            <a:ext cx="50800" cy="4660900"/>
          </a:xfrm>
          <a:prstGeom prst="rect">
            <a:avLst/>
          </a:prstGeom>
        </p:spPr>
      </p:pic>
      <p:cxnSp>
        <p:nvCxnSpPr>
          <p:cNvPr id="11" name="Straight Connector 10">
            <a:extLst>
              <a:ext uri="{FF2B5EF4-FFF2-40B4-BE49-F238E27FC236}">
                <a16:creationId xmlns:a16="http://schemas.microsoft.com/office/drawing/2014/main" id="{BEE6C812-1985-CB4D-8B2E-2F1E9D941096}"/>
              </a:ext>
            </a:extLst>
          </p:cNvPr>
          <p:cNvCxnSpPr>
            <a:cxnSpLocks/>
          </p:cNvCxnSpPr>
          <p:nvPr/>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D9919D7-A9B0-A642-8478-562B7401AD6E}"/>
              </a:ext>
            </a:extLst>
          </p:cNvPr>
          <p:cNvPicPr>
            <a:picLocks noChangeAspect="1"/>
          </p:cNvPicPr>
          <p:nvPr/>
        </p:nvPicPr>
        <p:blipFill>
          <a:blip r:embed="rId5">
            <a:biLevel thresh="25000"/>
          </a:blip>
          <a:stretch>
            <a:fillRect/>
          </a:stretch>
        </p:blipFill>
        <p:spPr>
          <a:xfrm>
            <a:off x="11745890" y="6372094"/>
            <a:ext cx="228600" cy="266700"/>
          </a:xfrm>
          <a:prstGeom prst="rect">
            <a:avLst/>
          </a:prstGeom>
        </p:spPr>
      </p:pic>
      <p:sp>
        <p:nvSpPr>
          <p:cNvPr id="13" name="Footer Placeholder 4">
            <a:extLst>
              <a:ext uri="{FF2B5EF4-FFF2-40B4-BE49-F238E27FC236}">
                <a16:creationId xmlns:a16="http://schemas.microsoft.com/office/drawing/2014/main" id="{974467A3-CE97-EB4D-9626-732EB183FA18}"/>
              </a:ext>
            </a:extLst>
          </p:cNvPr>
          <p:cNvSpPr txBox="1">
            <a:spLocks/>
          </p:cNvSpPr>
          <p:nvPr/>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4" name="Straight Connector 13">
            <a:extLst>
              <a:ext uri="{FF2B5EF4-FFF2-40B4-BE49-F238E27FC236}">
                <a16:creationId xmlns:a16="http://schemas.microsoft.com/office/drawing/2014/main" id="{FFEE667B-6D56-524F-B1EB-E081C39D874A}"/>
              </a:ext>
            </a:extLst>
          </p:cNvPr>
          <p:cNvCxnSpPr>
            <a:cxnSpLocks/>
          </p:cNvCxnSpPr>
          <p:nvPr/>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6052983-8A94-0640-9EF2-1C02764167A9}"/>
              </a:ext>
            </a:extLst>
          </p:cNvPr>
          <p:cNvPicPr>
            <a:picLocks noChangeAspect="1"/>
          </p:cNvPicPr>
          <p:nvPr/>
        </p:nvPicPr>
        <p:blipFill>
          <a:blip r:embed="rId6"/>
          <a:stretch>
            <a:fillRect/>
          </a:stretch>
        </p:blipFill>
        <p:spPr>
          <a:xfrm>
            <a:off x="11752980" y="2781300"/>
            <a:ext cx="203200" cy="1397000"/>
          </a:xfrm>
          <a:prstGeom prst="rect">
            <a:avLst/>
          </a:prstGeom>
        </p:spPr>
      </p:pic>
    </p:spTree>
    <p:extLst>
      <p:ext uri="{BB962C8B-B14F-4D97-AF65-F5344CB8AC3E}">
        <p14:creationId xmlns:p14="http://schemas.microsoft.com/office/powerpoint/2010/main" val="1622711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75B2F7-8B39-BD42-83C7-CF5776521BBB}"/>
              </a:ext>
            </a:extLst>
          </p:cNvPr>
          <p:cNvSpPr>
            <a:spLocks noGrp="1"/>
          </p:cNvSpPr>
          <p:nvPr>
            <p:ph type="sldNum" sz="quarter" idx="12"/>
          </p:nvPr>
        </p:nvSpPr>
        <p:spPr/>
        <p:txBody>
          <a:bodyPr/>
          <a:lstStyle/>
          <a:p>
            <a:fld id="{9C4DAF8E-FDD9-D749-9BB5-653BA8DA8860}" type="slidenum">
              <a:rPr lang="en-US" smtClean="0"/>
              <a:pPr/>
              <a:t>12</a:t>
            </a:fld>
            <a:endParaRPr lang="en-US"/>
          </a:p>
        </p:txBody>
      </p:sp>
      <p:pic>
        <p:nvPicPr>
          <p:cNvPr id="14" name="Picture Placeholder 13">
            <a:extLst>
              <a:ext uri="{FF2B5EF4-FFF2-40B4-BE49-F238E27FC236}">
                <a16:creationId xmlns:a16="http://schemas.microsoft.com/office/drawing/2014/main" id="{12F5463B-B167-F145-1567-7F070F57DAC6}"/>
              </a:ext>
            </a:extLst>
          </p:cNvPr>
          <p:cNvPicPr>
            <a:picLocks noGrp="1" noChangeAspect="1"/>
          </p:cNvPicPr>
          <p:nvPr>
            <p:ph type="pic" sz="quarter" idx="18"/>
          </p:nvPr>
        </p:nvPicPr>
        <p:blipFill>
          <a:blip r:embed="rId2"/>
          <a:srcRect l="2545" r="2545"/>
          <a:stretch>
            <a:fillRect/>
          </a:stretch>
        </p:blipFill>
        <p:spPr>
          <a:prstGeom prst="rect">
            <a:avLst/>
          </a:prstGeom>
        </p:spPr>
      </p:pic>
      <p:pic>
        <p:nvPicPr>
          <p:cNvPr id="16" name="Picture Placeholder 15">
            <a:extLst>
              <a:ext uri="{FF2B5EF4-FFF2-40B4-BE49-F238E27FC236}">
                <a16:creationId xmlns:a16="http://schemas.microsoft.com/office/drawing/2014/main" id="{50098749-83C6-FDC4-5D17-C6DDB539A65C}"/>
              </a:ext>
            </a:extLst>
          </p:cNvPr>
          <p:cNvPicPr>
            <a:picLocks noGrp="1" noChangeAspect="1"/>
          </p:cNvPicPr>
          <p:nvPr>
            <p:ph type="pic" sz="quarter" idx="19"/>
          </p:nvPr>
        </p:nvPicPr>
        <p:blipFill>
          <a:blip r:embed="rId3"/>
          <a:srcRect t="4197" b="4197"/>
          <a:stretch>
            <a:fillRect/>
          </a:stretch>
        </p:blipFill>
        <p:spPr>
          <a:prstGeom prst="rect">
            <a:avLst/>
          </a:prstGeom>
        </p:spPr>
      </p:pic>
      <p:sp>
        <p:nvSpPr>
          <p:cNvPr id="9" name="Text Placeholder 8">
            <a:extLst>
              <a:ext uri="{FF2B5EF4-FFF2-40B4-BE49-F238E27FC236}">
                <a16:creationId xmlns:a16="http://schemas.microsoft.com/office/drawing/2014/main" id="{C62B402F-8CC7-5AC6-E4FA-19A1EA0B30DC}"/>
              </a:ext>
            </a:extLst>
          </p:cNvPr>
          <p:cNvSpPr>
            <a:spLocks noGrp="1"/>
          </p:cNvSpPr>
          <p:nvPr>
            <p:ph type="body" sz="quarter" idx="22"/>
          </p:nvPr>
        </p:nvSpPr>
        <p:spPr/>
        <p:txBody>
          <a:bodyPr/>
          <a:lstStyle/>
          <a:p>
            <a:r>
              <a:rPr lang="en-US" dirty="0"/>
              <a:t>Default Credential Types</a:t>
            </a:r>
          </a:p>
        </p:txBody>
      </p:sp>
      <p:sp>
        <p:nvSpPr>
          <p:cNvPr id="10" name="Text Placeholder 9">
            <a:extLst>
              <a:ext uri="{FF2B5EF4-FFF2-40B4-BE49-F238E27FC236}">
                <a16:creationId xmlns:a16="http://schemas.microsoft.com/office/drawing/2014/main" id="{FC97464B-12A4-42E1-774B-2B43CF67F233}"/>
              </a:ext>
            </a:extLst>
          </p:cNvPr>
          <p:cNvSpPr>
            <a:spLocks noGrp="1"/>
          </p:cNvSpPr>
          <p:nvPr>
            <p:ph type="body" sz="quarter" idx="23"/>
          </p:nvPr>
        </p:nvSpPr>
        <p:spPr>
          <a:xfrm>
            <a:off x="914399" y="5128816"/>
            <a:ext cx="4718167" cy="547714"/>
          </a:xfrm>
        </p:spPr>
        <p:txBody>
          <a:bodyPr/>
          <a:lstStyle/>
          <a:p>
            <a:pPr marL="285750" indent="-285750">
              <a:buFont typeface="Arial" panose="020B0604020202020204" pitchFamily="34" charset="0"/>
              <a:buChar char="•"/>
            </a:pPr>
            <a:r>
              <a:rPr lang="en-US" dirty="0"/>
              <a:t>Most used credential types</a:t>
            </a:r>
          </a:p>
          <a:p>
            <a:pPr marL="285750" indent="-285750">
              <a:buFont typeface="Arial" panose="020B0604020202020204" pitchFamily="34" charset="0"/>
              <a:buChar char="•"/>
            </a:pPr>
            <a:r>
              <a:rPr lang="en-US" dirty="0"/>
              <a:t>Available out of the box</a:t>
            </a:r>
          </a:p>
        </p:txBody>
      </p:sp>
      <p:sp>
        <p:nvSpPr>
          <p:cNvPr id="11" name="Text Placeholder 10">
            <a:extLst>
              <a:ext uri="{FF2B5EF4-FFF2-40B4-BE49-F238E27FC236}">
                <a16:creationId xmlns:a16="http://schemas.microsoft.com/office/drawing/2014/main" id="{371DD7A5-E673-86B4-FD47-1277E1F2C8A9}"/>
              </a:ext>
            </a:extLst>
          </p:cNvPr>
          <p:cNvSpPr>
            <a:spLocks noGrp="1"/>
          </p:cNvSpPr>
          <p:nvPr>
            <p:ph type="body" sz="quarter" idx="24"/>
          </p:nvPr>
        </p:nvSpPr>
        <p:spPr/>
        <p:txBody>
          <a:bodyPr/>
          <a:lstStyle/>
          <a:p>
            <a:r>
              <a:rPr lang="en-US" dirty="0"/>
              <a:t>Custom Credential Type</a:t>
            </a:r>
          </a:p>
        </p:txBody>
      </p:sp>
      <p:sp>
        <p:nvSpPr>
          <p:cNvPr id="12" name="Text Placeholder 11">
            <a:extLst>
              <a:ext uri="{FF2B5EF4-FFF2-40B4-BE49-F238E27FC236}">
                <a16:creationId xmlns:a16="http://schemas.microsoft.com/office/drawing/2014/main" id="{E367E087-FF28-7DCB-77FB-BA2388F4638E}"/>
              </a:ext>
            </a:extLst>
          </p:cNvPr>
          <p:cNvSpPr>
            <a:spLocks noGrp="1"/>
          </p:cNvSpPr>
          <p:nvPr>
            <p:ph type="body" sz="quarter" idx="25"/>
          </p:nvPr>
        </p:nvSpPr>
        <p:spPr>
          <a:xfrm>
            <a:off x="6357857" y="5128816"/>
            <a:ext cx="4674321" cy="893963"/>
          </a:xfrm>
        </p:spPr>
        <p:txBody>
          <a:bodyPr/>
          <a:lstStyle/>
          <a:p>
            <a:pPr marL="285750" indent="-285750">
              <a:buFont typeface="Arial" panose="020B0604020202020204" pitchFamily="34" charset="0"/>
              <a:buChar char="•"/>
            </a:pPr>
            <a:r>
              <a:rPr lang="en-US" dirty="0"/>
              <a:t>Extend credential support to additional services</a:t>
            </a:r>
          </a:p>
          <a:p>
            <a:pPr marL="285750" indent="-285750">
              <a:buFont typeface="Arial" panose="020B0604020202020204" pitchFamily="34" charset="0"/>
              <a:buChar char="•"/>
            </a:pPr>
            <a:r>
              <a:rPr lang="en-US" dirty="0"/>
              <a:t>Requires knowledge of service authentication requirements</a:t>
            </a:r>
          </a:p>
          <a:p>
            <a:pPr marL="285750" indent="-285750">
              <a:buFont typeface="Arial" panose="020B0604020202020204" pitchFamily="34" charset="0"/>
              <a:buChar char="•"/>
            </a:pPr>
            <a:r>
              <a:rPr lang="en-US" dirty="0"/>
              <a:t>Injects credential metadata using environment variables</a:t>
            </a:r>
          </a:p>
        </p:txBody>
      </p:sp>
      <p:sp>
        <p:nvSpPr>
          <p:cNvPr id="3" name="Text Placeholder 2">
            <a:extLst>
              <a:ext uri="{FF2B5EF4-FFF2-40B4-BE49-F238E27FC236}">
                <a16:creationId xmlns:a16="http://schemas.microsoft.com/office/drawing/2014/main" id="{41729EE9-83BA-914A-B43E-4E19E778E0ED}"/>
              </a:ext>
            </a:extLst>
          </p:cNvPr>
          <p:cNvSpPr>
            <a:spLocks noGrp="1"/>
          </p:cNvSpPr>
          <p:nvPr>
            <p:ph type="body" sz="quarter" idx="13"/>
          </p:nvPr>
        </p:nvSpPr>
        <p:spPr/>
        <p:txBody>
          <a:bodyPr/>
          <a:lstStyle/>
          <a:p>
            <a:r>
              <a:rPr lang="en-US" dirty="0"/>
              <a:t>An under-used feature of Ansible Automation Platform.</a:t>
            </a:r>
          </a:p>
        </p:txBody>
      </p:sp>
      <p:sp>
        <p:nvSpPr>
          <p:cNvPr id="4" name="Text Placeholder 3">
            <a:extLst>
              <a:ext uri="{FF2B5EF4-FFF2-40B4-BE49-F238E27FC236}">
                <a16:creationId xmlns:a16="http://schemas.microsoft.com/office/drawing/2014/main" id="{8634FAC7-2820-B84C-A463-24B06CE9DE48}"/>
              </a:ext>
            </a:extLst>
          </p:cNvPr>
          <p:cNvSpPr>
            <a:spLocks noGrp="1"/>
          </p:cNvSpPr>
          <p:nvPr>
            <p:ph type="body" sz="quarter" idx="14"/>
          </p:nvPr>
        </p:nvSpPr>
        <p:spPr/>
        <p:txBody>
          <a:bodyPr/>
          <a:lstStyle/>
          <a:p>
            <a:r>
              <a:rPr lang="en-US" dirty="0"/>
              <a:t>Extend credential types capable of being injected into execution environments.</a:t>
            </a:r>
          </a:p>
        </p:txBody>
      </p:sp>
      <p:sp>
        <p:nvSpPr>
          <p:cNvPr id="5" name="Title 4">
            <a:extLst>
              <a:ext uri="{FF2B5EF4-FFF2-40B4-BE49-F238E27FC236}">
                <a16:creationId xmlns:a16="http://schemas.microsoft.com/office/drawing/2014/main" id="{7FAE3BE4-0EE9-BB41-BFF9-BF9C84C3A980}"/>
              </a:ext>
            </a:extLst>
          </p:cNvPr>
          <p:cNvSpPr>
            <a:spLocks noGrp="1"/>
          </p:cNvSpPr>
          <p:nvPr>
            <p:ph type="title"/>
          </p:nvPr>
        </p:nvSpPr>
        <p:spPr/>
        <p:txBody>
          <a:bodyPr/>
          <a:lstStyle/>
          <a:p>
            <a:r>
              <a:rPr lang="en-US" dirty="0"/>
              <a:t>What is a Custom Credential Type?</a:t>
            </a:r>
          </a:p>
        </p:txBody>
      </p:sp>
    </p:spTree>
    <p:extLst>
      <p:ext uri="{BB962C8B-B14F-4D97-AF65-F5344CB8AC3E}">
        <p14:creationId xmlns:p14="http://schemas.microsoft.com/office/powerpoint/2010/main" val="147852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with medium confidence">
            <a:extLst>
              <a:ext uri="{FF2B5EF4-FFF2-40B4-BE49-F238E27FC236}">
                <a16:creationId xmlns:a16="http://schemas.microsoft.com/office/drawing/2014/main" id="{87D8CECD-FC27-CFC6-AF6B-83869E2B2161}"/>
              </a:ext>
            </a:extLst>
          </p:cNvPr>
          <p:cNvPicPr>
            <a:picLocks noGrp="1" noChangeAspect="1"/>
          </p:cNvPicPr>
          <p:nvPr>
            <p:ph sz="half" idx="1"/>
          </p:nvPr>
        </p:nvPicPr>
        <p:blipFill>
          <a:blip r:embed="rId2"/>
          <a:stretch>
            <a:fillRect/>
          </a:stretch>
        </p:blipFill>
        <p:spPr>
          <a:xfrm>
            <a:off x="702816" y="2511424"/>
            <a:ext cx="5181600" cy="42528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Content Placeholder 11" descr="Text&#10;&#10;Description automatically generated">
            <a:extLst>
              <a:ext uri="{FF2B5EF4-FFF2-40B4-BE49-F238E27FC236}">
                <a16:creationId xmlns:a16="http://schemas.microsoft.com/office/drawing/2014/main" id="{8FDA4C5E-03FD-8FBF-343D-4B94846E042C}"/>
              </a:ext>
            </a:extLst>
          </p:cNvPr>
          <p:cNvPicPr>
            <a:picLocks noGrp="1" noChangeAspect="1"/>
          </p:cNvPicPr>
          <p:nvPr>
            <p:ph sz="half" idx="2"/>
          </p:nvPr>
        </p:nvPicPr>
        <p:blipFill>
          <a:blip r:embed="rId3"/>
          <a:stretch>
            <a:fillRect/>
          </a:stretch>
        </p:blipFill>
        <p:spPr>
          <a:xfrm>
            <a:off x="6307586" y="2511425"/>
            <a:ext cx="5181597" cy="23118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Slide Number Placeholder 5">
            <a:extLst>
              <a:ext uri="{FF2B5EF4-FFF2-40B4-BE49-F238E27FC236}">
                <a16:creationId xmlns:a16="http://schemas.microsoft.com/office/drawing/2014/main" id="{5775B2F7-8B39-BD42-83C7-CF5776521BBB}"/>
              </a:ext>
            </a:extLst>
          </p:cNvPr>
          <p:cNvSpPr>
            <a:spLocks noGrp="1"/>
          </p:cNvSpPr>
          <p:nvPr>
            <p:ph type="sldNum" sz="quarter" idx="12"/>
          </p:nvPr>
        </p:nvSpPr>
        <p:spPr/>
        <p:txBody>
          <a:bodyPr/>
          <a:lstStyle/>
          <a:p>
            <a:fld id="{9C4DAF8E-FDD9-D749-9BB5-653BA8DA8860}" type="slidenum">
              <a:rPr lang="en-US" smtClean="0"/>
              <a:pPr/>
              <a:t>13</a:t>
            </a:fld>
            <a:endParaRPr lang="en-US"/>
          </a:p>
        </p:txBody>
      </p:sp>
      <p:sp>
        <p:nvSpPr>
          <p:cNvPr id="3" name="Text Placeholder 2">
            <a:extLst>
              <a:ext uri="{FF2B5EF4-FFF2-40B4-BE49-F238E27FC236}">
                <a16:creationId xmlns:a16="http://schemas.microsoft.com/office/drawing/2014/main" id="{41729EE9-83BA-914A-B43E-4E19E778E0ED}"/>
              </a:ext>
            </a:extLst>
          </p:cNvPr>
          <p:cNvSpPr>
            <a:spLocks noGrp="1"/>
          </p:cNvSpPr>
          <p:nvPr>
            <p:ph type="body" sz="quarter" idx="13"/>
          </p:nvPr>
        </p:nvSpPr>
        <p:spPr/>
        <p:txBody>
          <a:bodyPr/>
          <a:lstStyle/>
          <a:p>
            <a:r>
              <a:rPr lang="en-US" dirty="0"/>
              <a:t>Let’s create a custom credential type for </a:t>
            </a:r>
            <a:r>
              <a:rPr lang="en-US" dirty="0" err="1"/>
              <a:t>Conjur’s</a:t>
            </a:r>
            <a:r>
              <a:rPr lang="en-US" dirty="0"/>
              <a:t> REST API.</a:t>
            </a:r>
          </a:p>
        </p:txBody>
      </p:sp>
      <p:sp>
        <p:nvSpPr>
          <p:cNvPr id="4" name="Text Placeholder 3">
            <a:extLst>
              <a:ext uri="{FF2B5EF4-FFF2-40B4-BE49-F238E27FC236}">
                <a16:creationId xmlns:a16="http://schemas.microsoft.com/office/drawing/2014/main" id="{8634FAC7-2820-B84C-A463-24B06CE9DE48}"/>
              </a:ext>
            </a:extLst>
          </p:cNvPr>
          <p:cNvSpPr>
            <a:spLocks noGrp="1"/>
          </p:cNvSpPr>
          <p:nvPr>
            <p:ph type="body" sz="quarter" idx="14"/>
          </p:nvPr>
        </p:nvSpPr>
        <p:spPr/>
        <p:txBody>
          <a:bodyPr/>
          <a:lstStyle/>
          <a:p>
            <a:r>
              <a:rPr lang="en-US" dirty="0"/>
              <a:t>We can use this later when retrieving unique private keys for remote endpoint connections.</a:t>
            </a:r>
          </a:p>
        </p:txBody>
      </p:sp>
      <p:sp>
        <p:nvSpPr>
          <p:cNvPr id="5" name="Title 4">
            <a:extLst>
              <a:ext uri="{FF2B5EF4-FFF2-40B4-BE49-F238E27FC236}">
                <a16:creationId xmlns:a16="http://schemas.microsoft.com/office/drawing/2014/main" id="{7FAE3BE4-0EE9-BB41-BFF9-BF9C84C3A980}"/>
              </a:ext>
            </a:extLst>
          </p:cNvPr>
          <p:cNvSpPr>
            <a:spLocks noGrp="1"/>
          </p:cNvSpPr>
          <p:nvPr>
            <p:ph type="title"/>
          </p:nvPr>
        </p:nvSpPr>
        <p:spPr/>
        <p:txBody>
          <a:bodyPr/>
          <a:lstStyle/>
          <a:p>
            <a:r>
              <a:rPr lang="en-US" dirty="0"/>
              <a:t>Create a Custom Credential Type</a:t>
            </a:r>
          </a:p>
        </p:txBody>
      </p:sp>
    </p:spTree>
    <p:extLst>
      <p:ext uri="{BB962C8B-B14F-4D97-AF65-F5344CB8AC3E}">
        <p14:creationId xmlns:p14="http://schemas.microsoft.com/office/powerpoint/2010/main" val="80853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01350B8-4611-1480-FD88-D06738B01117}"/>
              </a:ext>
            </a:extLst>
          </p:cNvPr>
          <p:cNvPicPr>
            <a:picLocks noGrp="1" noChangeAspect="1"/>
          </p:cNvPicPr>
          <p:nvPr>
            <p:ph type="pic" sz="quarter" idx="18"/>
          </p:nvPr>
        </p:nvPicPr>
        <p:blipFill>
          <a:blip r:embed="rId2"/>
          <a:srcRect t="4357" b="4357"/>
          <a:stretch>
            <a:fillRect/>
          </a:stretch>
        </p:blipFill>
        <p:spPr>
          <a:prstGeom prst="rect">
            <a:avLst/>
          </a:prstGeom>
        </p:spPr>
      </p:pic>
      <p:sp>
        <p:nvSpPr>
          <p:cNvPr id="6" name="Slide Number Placeholder 5">
            <a:extLst>
              <a:ext uri="{FF2B5EF4-FFF2-40B4-BE49-F238E27FC236}">
                <a16:creationId xmlns:a16="http://schemas.microsoft.com/office/drawing/2014/main" id="{5775B2F7-8B39-BD42-83C7-CF5776521BBB}"/>
              </a:ext>
            </a:extLst>
          </p:cNvPr>
          <p:cNvSpPr>
            <a:spLocks noGrp="1"/>
          </p:cNvSpPr>
          <p:nvPr>
            <p:ph type="sldNum" sz="quarter" idx="12"/>
          </p:nvPr>
        </p:nvSpPr>
        <p:spPr/>
        <p:txBody>
          <a:bodyPr/>
          <a:lstStyle/>
          <a:p>
            <a:fld id="{9C4DAF8E-FDD9-D749-9BB5-653BA8DA8860}" type="slidenum">
              <a:rPr lang="en-US" smtClean="0"/>
              <a:pPr/>
              <a:t>14</a:t>
            </a:fld>
            <a:endParaRPr lang="en-US"/>
          </a:p>
        </p:txBody>
      </p:sp>
      <p:sp>
        <p:nvSpPr>
          <p:cNvPr id="3" name="Text Placeholder 2">
            <a:extLst>
              <a:ext uri="{FF2B5EF4-FFF2-40B4-BE49-F238E27FC236}">
                <a16:creationId xmlns:a16="http://schemas.microsoft.com/office/drawing/2014/main" id="{41729EE9-83BA-914A-B43E-4E19E778E0ED}"/>
              </a:ext>
            </a:extLst>
          </p:cNvPr>
          <p:cNvSpPr>
            <a:spLocks noGrp="1"/>
          </p:cNvSpPr>
          <p:nvPr>
            <p:ph type="body" sz="quarter" idx="22"/>
          </p:nvPr>
        </p:nvSpPr>
        <p:spPr/>
        <p:txBody>
          <a:bodyPr/>
          <a:lstStyle/>
          <a:p>
            <a:r>
              <a:rPr lang="en-US" dirty="0"/>
              <a:t>Step 1 – Create Service Connection</a:t>
            </a:r>
          </a:p>
        </p:txBody>
      </p:sp>
      <p:sp>
        <p:nvSpPr>
          <p:cNvPr id="4" name="Text Placeholder 3">
            <a:extLst>
              <a:ext uri="{FF2B5EF4-FFF2-40B4-BE49-F238E27FC236}">
                <a16:creationId xmlns:a16="http://schemas.microsoft.com/office/drawing/2014/main" id="{8634FAC7-2820-B84C-A463-24B06CE9DE48}"/>
              </a:ext>
            </a:extLst>
          </p:cNvPr>
          <p:cNvSpPr>
            <a:spLocks noGrp="1"/>
          </p:cNvSpPr>
          <p:nvPr>
            <p:ph type="body" sz="quarter" idx="23"/>
          </p:nvPr>
        </p:nvSpPr>
        <p:spPr>
          <a:xfrm>
            <a:off x="914399" y="4312513"/>
            <a:ext cx="4680255" cy="637482"/>
          </a:xfrm>
        </p:spPr>
        <p:txBody>
          <a:bodyPr/>
          <a:lstStyle/>
          <a:p>
            <a:r>
              <a:rPr lang="en-US" dirty="0"/>
              <a:t>Create a credential that holds the connection information needed by Ansible Automation Platform to the Conjur Service API.</a:t>
            </a:r>
          </a:p>
        </p:txBody>
      </p:sp>
      <p:sp>
        <p:nvSpPr>
          <p:cNvPr id="9" name="Text Placeholder 8">
            <a:extLst>
              <a:ext uri="{FF2B5EF4-FFF2-40B4-BE49-F238E27FC236}">
                <a16:creationId xmlns:a16="http://schemas.microsoft.com/office/drawing/2014/main" id="{2A165D2B-D8CD-2466-7C04-84E69A93CB61}"/>
              </a:ext>
            </a:extLst>
          </p:cNvPr>
          <p:cNvSpPr>
            <a:spLocks noGrp="1"/>
          </p:cNvSpPr>
          <p:nvPr>
            <p:ph type="body" sz="quarter" idx="24"/>
          </p:nvPr>
        </p:nvSpPr>
        <p:spPr/>
        <p:txBody>
          <a:bodyPr/>
          <a:lstStyle/>
          <a:p>
            <a:r>
              <a:rPr lang="en-US" dirty="0"/>
              <a:t>Step 2 – Create Credential &amp; Link Lookup</a:t>
            </a:r>
          </a:p>
        </p:txBody>
      </p:sp>
      <p:sp>
        <p:nvSpPr>
          <p:cNvPr id="10" name="Text Placeholder 9">
            <a:extLst>
              <a:ext uri="{FF2B5EF4-FFF2-40B4-BE49-F238E27FC236}">
                <a16:creationId xmlns:a16="http://schemas.microsoft.com/office/drawing/2014/main" id="{3C10512E-A560-DB45-0B98-43D0F216BE94}"/>
              </a:ext>
            </a:extLst>
          </p:cNvPr>
          <p:cNvSpPr>
            <a:spLocks noGrp="1"/>
          </p:cNvSpPr>
          <p:nvPr>
            <p:ph type="body" sz="quarter" idx="25"/>
          </p:nvPr>
        </p:nvSpPr>
        <p:spPr>
          <a:xfrm>
            <a:off x="6356006" y="4312513"/>
            <a:ext cx="4769194" cy="1240211"/>
          </a:xfrm>
        </p:spPr>
        <p:txBody>
          <a:bodyPr/>
          <a:lstStyle/>
          <a:p>
            <a:pPr marL="285750" indent="-285750">
              <a:buFont typeface="Arial" panose="020B0604020202020204" pitchFamily="34" charset="0"/>
              <a:buChar char="•"/>
            </a:pPr>
            <a:r>
              <a:rPr lang="en-US" dirty="0"/>
              <a:t>Create new Credential using proper Type</a:t>
            </a:r>
          </a:p>
          <a:p>
            <a:pPr marL="285750" indent="-285750">
              <a:buFont typeface="Arial" panose="020B0604020202020204" pitchFamily="34" charset="0"/>
              <a:buChar char="•"/>
            </a:pPr>
            <a:r>
              <a:rPr lang="en-US" dirty="0"/>
              <a:t>Click Key button to access Secret Management Systems</a:t>
            </a:r>
          </a:p>
          <a:p>
            <a:pPr marL="285750" indent="-285750">
              <a:buFont typeface="Arial" panose="020B0604020202020204" pitchFamily="34" charset="0"/>
              <a:buChar char="•"/>
            </a:pPr>
            <a:r>
              <a:rPr lang="en-US" dirty="0"/>
              <a:t>Select External Secret Management System</a:t>
            </a:r>
          </a:p>
          <a:p>
            <a:pPr marL="285750" indent="-285750">
              <a:buFont typeface="Arial" panose="020B0604020202020204" pitchFamily="34" charset="0"/>
              <a:buChar char="•"/>
            </a:pPr>
            <a:r>
              <a:rPr lang="en-US" dirty="0"/>
              <a:t>Provide secret metadata for retrieval</a:t>
            </a:r>
          </a:p>
        </p:txBody>
      </p:sp>
      <p:sp>
        <p:nvSpPr>
          <p:cNvPr id="5" name="Title 4">
            <a:extLst>
              <a:ext uri="{FF2B5EF4-FFF2-40B4-BE49-F238E27FC236}">
                <a16:creationId xmlns:a16="http://schemas.microsoft.com/office/drawing/2014/main" id="{7FAE3BE4-0EE9-BB41-BFF9-BF9C84C3A980}"/>
              </a:ext>
            </a:extLst>
          </p:cNvPr>
          <p:cNvSpPr>
            <a:spLocks noGrp="1"/>
          </p:cNvSpPr>
          <p:nvPr>
            <p:ph type="title"/>
          </p:nvPr>
        </p:nvSpPr>
        <p:spPr/>
        <p:txBody>
          <a:bodyPr/>
          <a:lstStyle/>
          <a:p>
            <a:r>
              <a:rPr lang="en-US" dirty="0"/>
              <a:t>Using Secrets Management Systems</a:t>
            </a:r>
          </a:p>
        </p:txBody>
      </p:sp>
      <p:pic>
        <p:nvPicPr>
          <p:cNvPr id="17" name="Picture 16">
            <a:extLst>
              <a:ext uri="{FF2B5EF4-FFF2-40B4-BE49-F238E27FC236}">
                <a16:creationId xmlns:a16="http://schemas.microsoft.com/office/drawing/2014/main" id="{62795551-5509-47B3-EEF9-88E68CB59BC4}"/>
              </a:ext>
            </a:extLst>
          </p:cNvPr>
          <p:cNvPicPr>
            <a:picLocks noChangeAspect="1"/>
          </p:cNvPicPr>
          <p:nvPr/>
        </p:nvPicPr>
        <p:blipFill rotWithShape="1">
          <a:blip r:embed="rId3"/>
          <a:srcRect t="3484" b="42228"/>
          <a:stretch/>
        </p:blipFill>
        <p:spPr>
          <a:xfrm>
            <a:off x="6120714" y="1832398"/>
            <a:ext cx="5263690" cy="1946716"/>
          </a:xfrm>
          <a:prstGeom prst="rect">
            <a:avLst/>
          </a:prstGeom>
        </p:spPr>
      </p:pic>
      <p:pic>
        <p:nvPicPr>
          <p:cNvPr id="18" name="Picture 17">
            <a:extLst>
              <a:ext uri="{FF2B5EF4-FFF2-40B4-BE49-F238E27FC236}">
                <a16:creationId xmlns:a16="http://schemas.microsoft.com/office/drawing/2014/main" id="{FE6A2E65-4829-2847-F606-52238B8FADE0}"/>
              </a:ext>
            </a:extLst>
          </p:cNvPr>
          <p:cNvPicPr>
            <a:picLocks noChangeAspect="1"/>
          </p:cNvPicPr>
          <p:nvPr/>
        </p:nvPicPr>
        <p:blipFill rotWithShape="1">
          <a:blip r:embed="rId4"/>
          <a:srcRect t="3486" b="42203"/>
          <a:stretch/>
        </p:blipFill>
        <p:spPr>
          <a:xfrm>
            <a:off x="6120714" y="1832398"/>
            <a:ext cx="5263690" cy="1946715"/>
          </a:xfrm>
          <a:prstGeom prst="rect">
            <a:avLst/>
          </a:prstGeom>
        </p:spPr>
      </p:pic>
      <p:pic>
        <p:nvPicPr>
          <p:cNvPr id="16" name="Picture Placeholder 15">
            <a:extLst>
              <a:ext uri="{FF2B5EF4-FFF2-40B4-BE49-F238E27FC236}">
                <a16:creationId xmlns:a16="http://schemas.microsoft.com/office/drawing/2014/main" id="{59CB6091-1C7D-AA75-AD8F-DA2F72EFAE5B}"/>
              </a:ext>
            </a:extLst>
          </p:cNvPr>
          <p:cNvPicPr>
            <a:picLocks noGrp="1" noChangeAspect="1"/>
          </p:cNvPicPr>
          <p:nvPr>
            <p:ph type="pic" sz="quarter" idx="19"/>
          </p:nvPr>
        </p:nvPicPr>
        <p:blipFill>
          <a:blip r:embed="rId5"/>
          <a:srcRect t="19034" b="19034"/>
          <a:stretch>
            <a:fillRect/>
          </a:stretch>
        </p:blipFill>
        <p:spPr>
          <a:prstGeom prst="rect">
            <a:avLst/>
          </a:prstGeom>
        </p:spPr>
      </p:pic>
      <p:pic>
        <p:nvPicPr>
          <p:cNvPr id="19" name="Picture 18">
            <a:extLst>
              <a:ext uri="{FF2B5EF4-FFF2-40B4-BE49-F238E27FC236}">
                <a16:creationId xmlns:a16="http://schemas.microsoft.com/office/drawing/2014/main" id="{262725D5-A9F9-5EE6-3006-8A248D31E837}"/>
              </a:ext>
            </a:extLst>
          </p:cNvPr>
          <p:cNvPicPr>
            <a:picLocks noChangeAspect="1"/>
          </p:cNvPicPr>
          <p:nvPr/>
        </p:nvPicPr>
        <p:blipFill rotWithShape="1">
          <a:blip r:embed="rId6"/>
          <a:srcRect t="20709" r="1370" b="11927"/>
          <a:stretch/>
        </p:blipFill>
        <p:spPr>
          <a:xfrm>
            <a:off x="6123140" y="1832397"/>
            <a:ext cx="5261264" cy="1946716"/>
          </a:xfrm>
          <a:prstGeom prst="rect">
            <a:avLst/>
          </a:prstGeom>
        </p:spPr>
      </p:pic>
    </p:spTree>
    <p:extLst>
      <p:ext uri="{BB962C8B-B14F-4D97-AF65-F5344CB8AC3E}">
        <p14:creationId xmlns:p14="http://schemas.microsoft.com/office/powerpoint/2010/main" val="105128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8648FB6-8600-E547-A9F9-3272363210D3}"/>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41" r="41"/>
          <a:stretch/>
        </p:blipFill>
        <p:spPr/>
      </p:pic>
      <p:pic>
        <p:nvPicPr>
          <p:cNvPr id="28" name="Picture 27" descr="A network created with lines and dots">
            <a:extLst>
              <a:ext uri="{FF2B5EF4-FFF2-40B4-BE49-F238E27FC236}">
                <a16:creationId xmlns:a16="http://schemas.microsoft.com/office/drawing/2014/main" id="{D3F5F7F8-D353-8651-3DA0-D8C2CEA05041}"/>
              </a:ext>
            </a:extLst>
          </p:cNvPr>
          <p:cNvPicPr>
            <a:picLocks noChangeAspect="1"/>
          </p:cNvPicPr>
          <p:nvPr/>
        </p:nvPicPr>
        <p:blipFill>
          <a:blip r:embed="rId3"/>
          <a:stretch>
            <a:fillRect/>
          </a:stretch>
        </p:blipFill>
        <p:spPr>
          <a:xfrm>
            <a:off x="321" y="0"/>
            <a:ext cx="12191359" cy="6858000"/>
          </a:xfrm>
          <a:prstGeom prst="rect">
            <a:avLst/>
          </a:prstGeom>
        </p:spPr>
      </p:pic>
      <p:sp>
        <p:nvSpPr>
          <p:cNvPr id="4" name="Title 3">
            <a:extLst>
              <a:ext uri="{FF2B5EF4-FFF2-40B4-BE49-F238E27FC236}">
                <a16:creationId xmlns:a16="http://schemas.microsoft.com/office/drawing/2014/main" id="{966E4F97-6ACA-9045-936C-03036E6974A0}"/>
              </a:ext>
            </a:extLst>
          </p:cNvPr>
          <p:cNvSpPr>
            <a:spLocks noGrp="1"/>
          </p:cNvSpPr>
          <p:nvPr>
            <p:ph type="title"/>
          </p:nvPr>
        </p:nvSpPr>
        <p:spPr>
          <a:xfrm>
            <a:off x="3804605" y="2054881"/>
            <a:ext cx="6654628" cy="2769989"/>
          </a:xfrm>
        </p:spPr>
        <p:txBody>
          <a:bodyPr/>
          <a:lstStyle/>
          <a:p>
            <a:r>
              <a:rPr lang="en-US" dirty="0">
                <a:ln w="9525">
                  <a:solidFill>
                    <a:schemeClr val="tx1"/>
                  </a:solidFill>
                </a:ln>
                <a:effectLst>
                  <a:outerShdw blurRad="50800" dist="38100" dir="2700000" algn="tl" rotWithShape="0">
                    <a:prstClr val="black">
                      <a:alpha val="40000"/>
                    </a:prstClr>
                  </a:outerShdw>
                </a:effectLst>
              </a:rPr>
              <a:t>Connect to many unique remote endpoints</a:t>
            </a:r>
          </a:p>
        </p:txBody>
      </p:sp>
      <p:sp>
        <p:nvSpPr>
          <p:cNvPr id="9" name="Slide Number Placeholder 5">
            <a:extLst>
              <a:ext uri="{FF2B5EF4-FFF2-40B4-BE49-F238E27FC236}">
                <a16:creationId xmlns:a16="http://schemas.microsoft.com/office/drawing/2014/main" id="{22EF4AB2-F1DD-FA44-99D3-0A42533C9D50}"/>
              </a:ext>
            </a:extLst>
          </p:cNvPr>
          <p:cNvSpPr>
            <a:spLocks noGrp="1"/>
          </p:cNvSpPr>
          <p:nvPr>
            <p:ph type="sldNum" sz="quarter" idx="12"/>
          </p:nvPr>
        </p:nvSpPr>
        <p:spPr/>
        <p:txBody>
          <a:bodyPr/>
          <a:lstStyle>
            <a:lvl1pPr>
              <a:defRPr>
                <a:solidFill>
                  <a:schemeClr val="bg1"/>
                </a:solidFill>
              </a:defRPr>
            </a:lvl1pPr>
          </a:lstStyle>
          <a:p>
            <a:fld id="{9C4DAF8E-FDD9-D749-9BB5-653BA8DA8860}" type="slidenum">
              <a:rPr lang="en-US" smtClean="0"/>
              <a:pPr/>
              <a:t>15</a:t>
            </a:fld>
            <a:endParaRPr lang="en-US"/>
          </a:p>
        </p:txBody>
      </p:sp>
      <p:sp>
        <p:nvSpPr>
          <p:cNvPr id="3" name="Title 1">
            <a:extLst>
              <a:ext uri="{FF2B5EF4-FFF2-40B4-BE49-F238E27FC236}">
                <a16:creationId xmlns:a16="http://schemas.microsoft.com/office/drawing/2014/main" id="{AFFC0D57-1FFA-9B41-8E75-AA5095C42821}"/>
              </a:ext>
            </a:extLst>
          </p:cNvPr>
          <p:cNvSpPr txBox="1">
            <a:spLocks/>
          </p:cNvSpPr>
          <p:nvPr/>
        </p:nvSpPr>
        <p:spPr>
          <a:xfrm>
            <a:off x="588967" y="2729141"/>
            <a:ext cx="2489513" cy="1717393"/>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a:lstStyle>
          <a:p>
            <a:pPr algn="r"/>
            <a:r>
              <a:rPr lang="en-US" sz="12400" dirty="0">
                <a:ln w="9525">
                  <a:solidFill>
                    <a:schemeClr val="tx1"/>
                  </a:solidFill>
                </a:ln>
                <a:solidFill>
                  <a:schemeClr val="bg1"/>
                </a:solidFill>
                <a:effectLst>
                  <a:outerShdw blurRad="50800" dist="38100" dir="2700000" algn="tl" rotWithShape="0">
                    <a:prstClr val="black">
                      <a:alpha val="40000"/>
                    </a:prstClr>
                  </a:outerShdw>
                </a:effectLst>
              </a:rPr>
              <a:t>04</a:t>
            </a:r>
          </a:p>
        </p:txBody>
      </p:sp>
      <p:pic>
        <p:nvPicPr>
          <p:cNvPr id="8" name="Picture 7">
            <a:extLst>
              <a:ext uri="{FF2B5EF4-FFF2-40B4-BE49-F238E27FC236}">
                <a16:creationId xmlns:a16="http://schemas.microsoft.com/office/drawing/2014/main" id="{D05D15BC-23A2-BC4B-9913-19852A3C7639}"/>
              </a:ext>
            </a:extLst>
          </p:cNvPr>
          <p:cNvPicPr>
            <a:picLocks noChangeAspect="1"/>
          </p:cNvPicPr>
          <p:nvPr/>
        </p:nvPicPr>
        <p:blipFill>
          <a:blip r:embed="rId4">
            <a:alphaModFix/>
            <a:biLevel thresh="75000"/>
          </a:blip>
          <a:stretch>
            <a:fillRect/>
          </a:stretch>
        </p:blipFill>
        <p:spPr>
          <a:xfrm>
            <a:off x="3277296" y="1098550"/>
            <a:ext cx="50800" cy="4660900"/>
          </a:xfrm>
          <a:prstGeom prst="rect">
            <a:avLst/>
          </a:prstGeom>
        </p:spPr>
      </p:pic>
      <p:cxnSp>
        <p:nvCxnSpPr>
          <p:cNvPr id="11" name="Straight Connector 10">
            <a:extLst>
              <a:ext uri="{FF2B5EF4-FFF2-40B4-BE49-F238E27FC236}">
                <a16:creationId xmlns:a16="http://schemas.microsoft.com/office/drawing/2014/main" id="{BEE6C812-1985-CB4D-8B2E-2F1E9D941096}"/>
              </a:ext>
            </a:extLst>
          </p:cNvPr>
          <p:cNvCxnSpPr>
            <a:cxnSpLocks/>
          </p:cNvCxnSpPr>
          <p:nvPr/>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D9919D7-A9B0-A642-8478-562B7401AD6E}"/>
              </a:ext>
            </a:extLst>
          </p:cNvPr>
          <p:cNvPicPr>
            <a:picLocks noChangeAspect="1"/>
          </p:cNvPicPr>
          <p:nvPr/>
        </p:nvPicPr>
        <p:blipFill>
          <a:blip r:embed="rId5">
            <a:biLevel thresh="25000"/>
          </a:blip>
          <a:stretch>
            <a:fillRect/>
          </a:stretch>
        </p:blipFill>
        <p:spPr>
          <a:xfrm>
            <a:off x="11745890" y="6372094"/>
            <a:ext cx="228600" cy="266700"/>
          </a:xfrm>
          <a:prstGeom prst="rect">
            <a:avLst/>
          </a:prstGeom>
        </p:spPr>
      </p:pic>
      <p:sp>
        <p:nvSpPr>
          <p:cNvPr id="13" name="Footer Placeholder 4">
            <a:extLst>
              <a:ext uri="{FF2B5EF4-FFF2-40B4-BE49-F238E27FC236}">
                <a16:creationId xmlns:a16="http://schemas.microsoft.com/office/drawing/2014/main" id="{974467A3-CE97-EB4D-9626-732EB183FA18}"/>
              </a:ext>
            </a:extLst>
          </p:cNvPr>
          <p:cNvSpPr txBox="1">
            <a:spLocks/>
          </p:cNvSpPr>
          <p:nvPr/>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4" name="Straight Connector 13">
            <a:extLst>
              <a:ext uri="{FF2B5EF4-FFF2-40B4-BE49-F238E27FC236}">
                <a16:creationId xmlns:a16="http://schemas.microsoft.com/office/drawing/2014/main" id="{FFEE667B-6D56-524F-B1EB-E081C39D874A}"/>
              </a:ext>
            </a:extLst>
          </p:cNvPr>
          <p:cNvCxnSpPr>
            <a:cxnSpLocks/>
          </p:cNvCxnSpPr>
          <p:nvPr/>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6052983-8A94-0640-9EF2-1C02764167A9}"/>
              </a:ext>
            </a:extLst>
          </p:cNvPr>
          <p:cNvPicPr>
            <a:picLocks noChangeAspect="1"/>
          </p:cNvPicPr>
          <p:nvPr/>
        </p:nvPicPr>
        <p:blipFill>
          <a:blip r:embed="rId6"/>
          <a:stretch>
            <a:fillRect/>
          </a:stretch>
        </p:blipFill>
        <p:spPr>
          <a:xfrm>
            <a:off x="11752980" y="2781300"/>
            <a:ext cx="203200" cy="1397000"/>
          </a:xfrm>
          <a:prstGeom prst="rect">
            <a:avLst/>
          </a:prstGeom>
        </p:spPr>
      </p:pic>
    </p:spTree>
    <p:extLst>
      <p:ext uri="{BB962C8B-B14F-4D97-AF65-F5344CB8AC3E}">
        <p14:creationId xmlns:p14="http://schemas.microsoft.com/office/powerpoint/2010/main" val="1628862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DB5EF9FD-341A-09D9-55E5-CDB82E64B927}"/>
              </a:ext>
            </a:extLst>
          </p:cNvPr>
          <p:cNvPicPr>
            <a:picLocks noGrp="1" noChangeAspect="1"/>
          </p:cNvPicPr>
          <p:nvPr>
            <p:ph sz="half" idx="1"/>
          </p:nvPr>
        </p:nvPicPr>
        <p:blipFill>
          <a:blip r:embed="rId2"/>
          <a:stretch>
            <a:fillRect/>
          </a:stretch>
        </p:blipFill>
        <p:spPr>
          <a:xfrm>
            <a:off x="696913" y="2601709"/>
            <a:ext cx="10890250" cy="3397656"/>
          </a:xfrm>
          <a:prstGeom prst="rect">
            <a:avLst/>
          </a:prstGeom>
        </p:spPr>
      </p:pic>
      <p:sp>
        <p:nvSpPr>
          <p:cNvPr id="4" name="Slide Number Placeholder 3">
            <a:extLst>
              <a:ext uri="{FF2B5EF4-FFF2-40B4-BE49-F238E27FC236}">
                <a16:creationId xmlns:a16="http://schemas.microsoft.com/office/drawing/2014/main" id="{BB958A1E-E6F6-01C0-BEF7-A71FC85503B3}"/>
              </a:ext>
            </a:extLst>
          </p:cNvPr>
          <p:cNvSpPr>
            <a:spLocks noGrp="1"/>
          </p:cNvSpPr>
          <p:nvPr>
            <p:ph type="sldNum" sz="quarter" idx="12"/>
          </p:nvPr>
        </p:nvSpPr>
        <p:spPr/>
        <p:txBody>
          <a:bodyPr/>
          <a:lstStyle/>
          <a:p>
            <a:fld id="{9C4DAF8E-FDD9-D749-9BB5-653BA8DA8860}" type="slidenum">
              <a:rPr lang="en-US" smtClean="0"/>
              <a:pPr/>
              <a:t>16</a:t>
            </a:fld>
            <a:endParaRPr lang="en-US"/>
          </a:p>
        </p:txBody>
      </p:sp>
      <p:sp>
        <p:nvSpPr>
          <p:cNvPr id="8" name="Text Placeholder 7">
            <a:extLst>
              <a:ext uri="{FF2B5EF4-FFF2-40B4-BE49-F238E27FC236}">
                <a16:creationId xmlns:a16="http://schemas.microsoft.com/office/drawing/2014/main" id="{F967FC8A-D1B7-93AB-F8A9-A6B4DFD0CDCA}"/>
              </a:ext>
            </a:extLst>
          </p:cNvPr>
          <p:cNvSpPr>
            <a:spLocks noGrp="1"/>
          </p:cNvSpPr>
          <p:nvPr>
            <p:ph type="body" sz="quarter" idx="13"/>
          </p:nvPr>
        </p:nvSpPr>
        <p:spPr/>
        <p:txBody>
          <a:bodyPr>
            <a:normAutofit/>
          </a:bodyPr>
          <a:lstStyle/>
          <a:p>
            <a:r>
              <a:rPr lang="en-US" dirty="0"/>
              <a:t>Ansible will need to provide a Conjur Identity for authentication.</a:t>
            </a:r>
          </a:p>
        </p:txBody>
      </p:sp>
      <p:sp>
        <p:nvSpPr>
          <p:cNvPr id="9" name="Text Placeholder 8">
            <a:extLst>
              <a:ext uri="{FF2B5EF4-FFF2-40B4-BE49-F238E27FC236}">
                <a16:creationId xmlns:a16="http://schemas.microsoft.com/office/drawing/2014/main" id="{D3261E0C-996D-CBE1-DE58-8F4295A6AA9C}"/>
              </a:ext>
            </a:extLst>
          </p:cNvPr>
          <p:cNvSpPr>
            <a:spLocks noGrp="1"/>
          </p:cNvSpPr>
          <p:nvPr>
            <p:ph type="body" sz="quarter" idx="14"/>
          </p:nvPr>
        </p:nvSpPr>
        <p:spPr/>
        <p:txBody>
          <a:bodyPr>
            <a:normAutofit/>
          </a:bodyPr>
          <a:lstStyle/>
          <a:p>
            <a:r>
              <a:rPr lang="en-US" dirty="0"/>
              <a:t>The values provided in this custom credential type will allow us to create configuration and identity files in the next step.</a:t>
            </a:r>
          </a:p>
        </p:txBody>
      </p:sp>
      <p:sp>
        <p:nvSpPr>
          <p:cNvPr id="5" name="Title 4">
            <a:extLst>
              <a:ext uri="{FF2B5EF4-FFF2-40B4-BE49-F238E27FC236}">
                <a16:creationId xmlns:a16="http://schemas.microsoft.com/office/drawing/2014/main" id="{26C6AAD5-251A-41CC-A0A0-8DDC31A86E74}"/>
              </a:ext>
            </a:extLst>
          </p:cNvPr>
          <p:cNvSpPr>
            <a:spLocks noGrp="1"/>
          </p:cNvSpPr>
          <p:nvPr>
            <p:ph type="title"/>
          </p:nvPr>
        </p:nvSpPr>
        <p:spPr/>
        <p:txBody>
          <a:bodyPr/>
          <a:lstStyle/>
          <a:p>
            <a:r>
              <a:rPr lang="en-US" dirty="0"/>
              <a:t>Create Conjur REST API Credential</a:t>
            </a:r>
          </a:p>
        </p:txBody>
      </p:sp>
    </p:spTree>
    <p:extLst>
      <p:ext uri="{BB962C8B-B14F-4D97-AF65-F5344CB8AC3E}">
        <p14:creationId xmlns:p14="http://schemas.microsoft.com/office/powerpoint/2010/main" val="369388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ext&#10;&#10;Description automatically generated">
            <a:extLst>
              <a:ext uri="{FF2B5EF4-FFF2-40B4-BE49-F238E27FC236}">
                <a16:creationId xmlns:a16="http://schemas.microsoft.com/office/drawing/2014/main" id="{41B187F2-1DA4-1122-5497-1885F56531E9}"/>
              </a:ext>
            </a:extLst>
          </p:cNvPr>
          <p:cNvPicPr>
            <a:picLocks noGrp="1" noChangeAspect="1"/>
          </p:cNvPicPr>
          <p:nvPr>
            <p:ph sz="half" idx="1"/>
          </p:nvPr>
        </p:nvPicPr>
        <p:blipFill>
          <a:blip r:embed="rId2"/>
          <a:stretch>
            <a:fillRect/>
          </a:stretch>
        </p:blipFill>
        <p:spPr>
          <a:xfrm>
            <a:off x="704063" y="2511425"/>
            <a:ext cx="4919656" cy="23118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Content Placeholder 13" descr="Text&#10;&#10;Description automatically generated">
            <a:extLst>
              <a:ext uri="{FF2B5EF4-FFF2-40B4-BE49-F238E27FC236}">
                <a16:creationId xmlns:a16="http://schemas.microsoft.com/office/drawing/2014/main" id="{EE016C4B-98BB-3713-14CA-113435F6942C}"/>
              </a:ext>
            </a:extLst>
          </p:cNvPr>
          <p:cNvPicPr>
            <a:picLocks noGrp="1" noChangeAspect="1"/>
          </p:cNvPicPr>
          <p:nvPr>
            <p:ph sz="half" idx="2"/>
          </p:nvPr>
        </p:nvPicPr>
        <p:blipFill>
          <a:blip r:embed="rId3"/>
          <a:stretch>
            <a:fillRect/>
          </a:stretch>
        </p:blipFill>
        <p:spPr>
          <a:xfrm>
            <a:off x="6097568" y="2511425"/>
            <a:ext cx="4845676" cy="23118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Slide Number Placeholder 2">
            <a:extLst>
              <a:ext uri="{FF2B5EF4-FFF2-40B4-BE49-F238E27FC236}">
                <a16:creationId xmlns:a16="http://schemas.microsoft.com/office/drawing/2014/main" id="{31F48E52-C971-7C61-A045-47C784890AD1}"/>
              </a:ext>
            </a:extLst>
          </p:cNvPr>
          <p:cNvSpPr>
            <a:spLocks noGrp="1"/>
          </p:cNvSpPr>
          <p:nvPr>
            <p:ph type="sldNum" sz="quarter" idx="12"/>
          </p:nvPr>
        </p:nvSpPr>
        <p:spPr/>
        <p:txBody>
          <a:bodyPr/>
          <a:lstStyle/>
          <a:p>
            <a:fld id="{9C4DAF8E-FDD9-D749-9BB5-653BA8DA8860}" type="slidenum">
              <a:rPr lang="en-US" smtClean="0"/>
              <a:pPr/>
              <a:t>17</a:t>
            </a:fld>
            <a:endParaRPr lang="en-US"/>
          </a:p>
        </p:txBody>
      </p:sp>
      <p:sp>
        <p:nvSpPr>
          <p:cNvPr id="9" name="Text Placeholder 8">
            <a:extLst>
              <a:ext uri="{FF2B5EF4-FFF2-40B4-BE49-F238E27FC236}">
                <a16:creationId xmlns:a16="http://schemas.microsoft.com/office/drawing/2014/main" id="{171F9AE2-74D0-8C1D-EF4E-9426FF97F50B}"/>
              </a:ext>
            </a:extLst>
          </p:cNvPr>
          <p:cNvSpPr>
            <a:spLocks noGrp="1"/>
          </p:cNvSpPr>
          <p:nvPr>
            <p:ph type="body" sz="quarter" idx="13"/>
          </p:nvPr>
        </p:nvSpPr>
        <p:spPr/>
        <p:txBody>
          <a:bodyPr/>
          <a:lstStyle/>
          <a:p>
            <a:r>
              <a:rPr lang="en-US" dirty="0" err="1"/>
              <a:t>Conjur’s</a:t>
            </a:r>
            <a:r>
              <a:rPr lang="en-US" dirty="0"/>
              <a:t> </a:t>
            </a:r>
            <a:r>
              <a:rPr lang="en-US" dirty="0" err="1"/>
              <a:t>conjur_variable</a:t>
            </a:r>
            <a:r>
              <a:rPr lang="en-US" dirty="0"/>
              <a:t> Lookup Plugin needs to authenticate.</a:t>
            </a:r>
          </a:p>
        </p:txBody>
      </p:sp>
      <p:sp>
        <p:nvSpPr>
          <p:cNvPr id="10" name="Text Placeholder 9">
            <a:extLst>
              <a:ext uri="{FF2B5EF4-FFF2-40B4-BE49-F238E27FC236}">
                <a16:creationId xmlns:a16="http://schemas.microsoft.com/office/drawing/2014/main" id="{44842A44-4579-2A8C-F09B-2295FB41A7BA}"/>
              </a:ext>
            </a:extLst>
          </p:cNvPr>
          <p:cNvSpPr>
            <a:spLocks noGrp="1"/>
          </p:cNvSpPr>
          <p:nvPr>
            <p:ph type="body" sz="quarter" idx="14"/>
          </p:nvPr>
        </p:nvSpPr>
        <p:spPr/>
        <p:txBody>
          <a:bodyPr/>
          <a:lstStyle/>
          <a:p>
            <a:r>
              <a:rPr lang="en-US" dirty="0"/>
              <a:t>Setting configuration and identity files on-demand in the execution environment ensures short-lived persistence.</a:t>
            </a:r>
          </a:p>
        </p:txBody>
      </p:sp>
      <p:sp>
        <p:nvSpPr>
          <p:cNvPr id="6" name="Title 5">
            <a:extLst>
              <a:ext uri="{FF2B5EF4-FFF2-40B4-BE49-F238E27FC236}">
                <a16:creationId xmlns:a16="http://schemas.microsoft.com/office/drawing/2014/main" id="{506F2194-BEA5-C152-9F26-DB0128D51F25}"/>
              </a:ext>
            </a:extLst>
          </p:cNvPr>
          <p:cNvSpPr>
            <a:spLocks noGrp="1"/>
          </p:cNvSpPr>
          <p:nvPr>
            <p:ph type="title"/>
          </p:nvPr>
        </p:nvSpPr>
        <p:spPr/>
        <p:txBody>
          <a:bodyPr/>
          <a:lstStyle/>
          <a:p>
            <a:r>
              <a:rPr lang="en-US" dirty="0"/>
              <a:t>Setting Conjur Host Identity</a:t>
            </a:r>
          </a:p>
        </p:txBody>
      </p:sp>
      <p:sp>
        <p:nvSpPr>
          <p:cNvPr id="15" name="TextBox 14">
            <a:extLst>
              <a:ext uri="{FF2B5EF4-FFF2-40B4-BE49-F238E27FC236}">
                <a16:creationId xmlns:a16="http://schemas.microsoft.com/office/drawing/2014/main" id="{690551B9-D0CF-033C-4604-48E71E2A4762}"/>
              </a:ext>
            </a:extLst>
          </p:cNvPr>
          <p:cNvSpPr txBox="1"/>
          <p:nvPr/>
        </p:nvSpPr>
        <p:spPr>
          <a:xfrm>
            <a:off x="1808391" y="4930680"/>
            <a:ext cx="2710999"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templates/conjur.conf.j2</a:t>
            </a:r>
          </a:p>
        </p:txBody>
      </p:sp>
      <p:sp>
        <p:nvSpPr>
          <p:cNvPr id="16" name="TextBox 15">
            <a:extLst>
              <a:ext uri="{FF2B5EF4-FFF2-40B4-BE49-F238E27FC236}">
                <a16:creationId xmlns:a16="http://schemas.microsoft.com/office/drawing/2014/main" id="{5BFF6244-17D3-E910-964E-78A12E3A54F1}"/>
              </a:ext>
            </a:extLst>
          </p:cNvPr>
          <p:cNvSpPr txBox="1"/>
          <p:nvPr/>
        </p:nvSpPr>
        <p:spPr>
          <a:xfrm>
            <a:off x="7019033" y="4930680"/>
            <a:ext cx="3002745"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templates/conjur.identity.j2</a:t>
            </a:r>
          </a:p>
        </p:txBody>
      </p:sp>
    </p:spTree>
    <p:extLst>
      <p:ext uri="{BB962C8B-B14F-4D97-AF65-F5344CB8AC3E}">
        <p14:creationId xmlns:p14="http://schemas.microsoft.com/office/powerpoint/2010/main" val="159896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xt&#10;&#10;Description automatically generated">
            <a:extLst>
              <a:ext uri="{FF2B5EF4-FFF2-40B4-BE49-F238E27FC236}">
                <a16:creationId xmlns:a16="http://schemas.microsoft.com/office/drawing/2014/main" id="{44C56BB7-FA27-6DFB-7330-6384FA922897}"/>
              </a:ext>
            </a:extLst>
          </p:cNvPr>
          <p:cNvPicPr>
            <a:picLocks noGrp="1" noChangeAspect="1"/>
          </p:cNvPicPr>
          <p:nvPr>
            <p:ph sz="half" idx="1"/>
          </p:nvPr>
        </p:nvPicPr>
        <p:blipFill>
          <a:blip r:embed="rId2"/>
          <a:stretch>
            <a:fillRect/>
          </a:stretch>
        </p:blipFill>
        <p:spPr>
          <a:xfrm>
            <a:off x="2752530" y="2254945"/>
            <a:ext cx="6686940" cy="41336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Slide Number Placeholder 5">
            <a:extLst>
              <a:ext uri="{FF2B5EF4-FFF2-40B4-BE49-F238E27FC236}">
                <a16:creationId xmlns:a16="http://schemas.microsoft.com/office/drawing/2014/main" id="{5775B2F7-8B39-BD42-83C7-CF5776521BBB}"/>
              </a:ext>
            </a:extLst>
          </p:cNvPr>
          <p:cNvSpPr>
            <a:spLocks noGrp="1"/>
          </p:cNvSpPr>
          <p:nvPr>
            <p:ph type="sldNum" sz="quarter" idx="12"/>
          </p:nvPr>
        </p:nvSpPr>
        <p:spPr/>
        <p:txBody>
          <a:bodyPr/>
          <a:lstStyle/>
          <a:p>
            <a:fld id="{9C4DAF8E-FDD9-D749-9BB5-653BA8DA8860}" type="slidenum">
              <a:rPr lang="en-US" smtClean="0"/>
              <a:pPr/>
              <a:t>18</a:t>
            </a:fld>
            <a:endParaRPr lang="en-US"/>
          </a:p>
        </p:txBody>
      </p:sp>
      <p:sp>
        <p:nvSpPr>
          <p:cNvPr id="3" name="Text Placeholder 2">
            <a:extLst>
              <a:ext uri="{FF2B5EF4-FFF2-40B4-BE49-F238E27FC236}">
                <a16:creationId xmlns:a16="http://schemas.microsoft.com/office/drawing/2014/main" id="{41729EE9-83BA-914A-B43E-4E19E778E0ED}"/>
              </a:ext>
            </a:extLst>
          </p:cNvPr>
          <p:cNvSpPr>
            <a:spLocks noGrp="1"/>
          </p:cNvSpPr>
          <p:nvPr>
            <p:ph type="body" sz="quarter" idx="13"/>
          </p:nvPr>
        </p:nvSpPr>
        <p:spPr/>
        <p:txBody>
          <a:bodyPr/>
          <a:lstStyle/>
          <a:p>
            <a:r>
              <a:rPr lang="en-US" dirty="0"/>
              <a:t>Each hostname has a unique private key for authentication.</a:t>
            </a:r>
          </a:p>
        </p:txBody>
      </p:sp>
      <p:sp>
        <p:nvSpPr>
          <p:cNvPr id="4" name="Text Placeholder 3">
            <a:extLst>
              <a:ext uri="{FF2B5EF4-FFF2-40B4-BE49-F238E27FC236}">
                <a16:creationId xmlns:a16="http://schemas.microsoft.com/office/drawing/2014/main" id="{8634FAC7-2820-B84C-A463-24B06CE9DE48}"/>
              </a:ext>
            </a:extLst>
          </p:cNvPr>
          <p:cNvSpPr>
            <a:spLocks noGrp="1"/>
          </p:cNvSpPr>
          <p:nvPr>
            <p:ph type="body" sz="quarter" idx="14"/>
          </p:nvPr>
        </p:nvSpPr>
        <p:spPr/>
        <p:txBody>
          <a:bodyPr/>
          <a:lstStyle/>
          <a:p>
            <a:r>
              <a:rPr lang="en-US" dirty="0"/>
              <a:t>We’ll need a naming convention that includes the hostname so we can use the `</a:t>
            </a:r>
            <a:r>
              <a:rPr lang="en-US" dirty="0" err="1"/>
              <a:t>inventory_hostname</a:t>
            </a:r>
            <a:r>
              <a:rPr lang="en-US" dirty="0"/>
              <a:t>` variable to dynamically add it.</a:t>
            </a:r>
          </a:p>
        </p:txBody>
      </p:sp>
      <p:sp>
        <p:nvSpPr>
          <p:cNvPr id="5" name="Title 4">
            <a:extLst>
              <a:ext uri="{FF2B5EF4-FFF2-40B4-BE49-F238E27FC236}">
                <a16:creationId xmlns:a16="http://schemas.microsoft.com/office/drawing/2014/main" id="{7FAE3BE4-0EE9-BB41-BFF9-BF9C84C3A980}"/>
              </a:ext>
            </a:extLst>
          </p:cNvPr>
          <p:cNvSpPr>
            <a:spLocks noGrp="1"/>
          </p:cNvSpPr>
          <p:nvPr>
            <p:ph type="title"/>
          </p:nvPr>
        </p:nvSpPr>
        <p:spPr/>
        <p:txBody>
          <a:bodyPr/>
          <a:lstStyle/>
          <a:p>
            <a:r>
              <a:rPr lang="en-US" dirty="0"/>
              <a:t>Retrieving Unique SSH Private Key</a:t>
            </a:r>
          </a:p>
        </p:txBody>
      </p:sp>
      <p:sp>
        <p:nvSpPr>
          <p:cNvPr id="9" name="TextBox 8">
            <a:extLst>
              <a:ext uri="{FF2B5EF4-FFF2-40B4-BE49-F238E27FC236}">
                <a16:creationId xmlns:a16="http://schemas.microsoft.com/office/drawing/2014/main" id="{4923749D-9F19-FD81-2743-00731172D2F7}"/>
              </a:ext>
            </a:extLst>
          </p:cNvPr>
          <p:cNvSpPr txBox="1"/>
          <p:nvPr/>
        </p:nvSpPr>
        <p:spPr>
          <a:xfrm>
            <a:off x="5209379" y="6490697"/>
            <a:ext cx="1773242"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tasks/</a:t>
            </a:r>
            <a:r>
              <a:rPr lang="en-US" dirty="0" err="1">
                <a:latin typeface="Roboto" panose="02000000000000000000" pitchFamily="2" charset="0"/>
                <a:ea typeface="Roboto" panose="02000000000000000000" pitchFamily="2" charset="0"/>
              </a:rPr>
              <a:t>main.yml</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4212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02483F-7D75-4348-87F1-7E4DC8EE3C9C}"/>
              </a:ext>
            </a:extLst>
          </p:cNvPr>
          <p:cNvSpPr>
            <a:spLocks noGrp="1"/>
          </p:cNvSpPr>
          <p:nvPr>
            <p:ph sz="half" idx="1"/>
          </p:nvPr>
        </p:nvSpPr>
        <p:spPr>
          <a:xfrm>
            <a:off x="702816" y="2511161"/>
            <a:ext cx="5393184" cy="2641749"/>
          </a:xfrm>
        </p:spPr>
        <p:txBody>
          <a:bodyPr/>
          <a:lstStyle/>
          <a:p>
            <a:r>
              <a:rPr lang="en-US" sz="1800" dirty="0"/>
              <a:t>Execution environment is completely removed.</a:t>
            </a:r>
          </a:p>
          <a:p>
            <a:pPr lvl="1"/>
            <a:r>
              <a:rPr lang="en-US" sz="1800" dirty="0"/>
              <a:t>No leftover configuration or identity secrets.</a:t>
            </a:r>
          </a:p>
          <a:p>
            <a:pPr lvl="1"/>
            <a:r>
              <a:rPr lang="en-US" sz="1800" dirty="0"/>
              <a:t>No cached private key from SSH connection on Ansible Controller.</a:t>
            </a:r>
          </a:p>
          <a:p>
            <a:pPr marL="182880" lvl="1" indent="0">
              <a:buNone/>
            </a:pPr>
            <a:endParaRPr lang="en-US" sz="1800" dirty="0"/>
          </a:p>
          <a:p>
            <a:r>
              <a:rPr lang="en-US" sz="1800" dirty="0"/>
              <a:t>Unique SSH Private Keys and/or root passwords means no attacker lateral movement.</a:t>
            </a:r>
          </a:p>
          <a:p>
            <a:pPr marL="0" indent="0">
              <a:buNone/>
            </a:pPr>
            <a:endParaRPr lang="en-US" sz="1800" dirty="0"/>
          </a:p>
          <a:p>
            <a:r>
              <a:rPr lang="en-US" sz="1800" dirty="0"/>
              <a:t>SSH Private Key and/or root password used during job can be rotated automatically.</a:t>
            </a:r>
          </a:p>
          <a:p>
            <a:pPr lvl="1"/>
            <a:r>
              <a:rPr lang="en-US" sz="1800" dirty="0"/>
              <a:t>This could be triggered as a post-action in the playbook or scheduled via CyberArk policy.</a:t>
            </a:r>
          </a:p>
        </p:txBody>
      </p:sp>
      <p:sp>
        <p:nvSpPr>
          <p:cNvPr id="6" name="Slide Number Placeholder 5">
            <a:extLst>
              <a:ext uri="{FF2B5EF4-FFF2-40B4-BE49-F238E27FC236}">
                <a16:creationId xmlns:a16="http://schemas.microsoft.com/office/drawing/2014/main" id="{5775B2F7-8B39-BD42-83C7-CF5776521BBB}"/>
              </a:ext>
            </a:extLst>
          </p:cNvPr>
          <p:cNvSpPr>
            <a:spLocks noGrp="1"/>
          </p:cNvSpPr>
          <p:nvPr>
            <p:ph type="sldNum" sz="quarter" idx="12"/>
          </p:nvPr>
        </p:nvSpPr>
        <p:spPr/>
        <p:txBody>
          <a:bodyPr/>
          <a:lstStyle/>
          <a:p>
            <a:fld id="{9C4DAF8E-FDD9-D749-9BB5-653BA8DA8860}" type="slidenum">
              <a:rPr lang="en-US" smtClean="0"/>
              <a:pPr/>
              <a:t>19</a:t>
            </a:fld>
            <a:endParaRPr lang="en-US"/>
          </a:p>
        </p:txBody>
      </p:sp>
      <p:sp>
        <p:nvSpPr>
          <p:cNvPr id="3" name="Text Placeholder 2">
            <a:extLst>
              <a:ext uri="{FF2B5EF4-FFF2-40B4-BE49-F238E27FC236}">
                <a16:creationId xmlns:a16="http://schemas.microsoft.com/office/drawing/2014/main" id="{41729EE9-83BA-914A-B43E-4E19E778E0ED}"/>
              </a:ext>
            </a:extLst>
          </p:cNvPr>
          <p:cNvSpPr>
            <a:spLocks noGrp="1"/>
          </p:cNvSpPr>
          <p:nvPr>
            <p:ph type="body" sz="quarter" idx="13"/>
          </p:nvPr>
        </p:nvSpPr>
        <p:spPr/>
        <p:txBody>
          <a:bodyPr/>
          <a:lstStyle/>
          <a:p>
            <a:r>
              <a:rPr lang="en-US" dirty="0"/>
              <a:t>Cleaning up after shipping out.</a:t>
            </a:r>
          </a:p>
        </p:txBody>
      </p:sp>
      <p:sp>
        <p:nvSpPr>
          <p:cNvPr id="5" name="Title 4">
            <a:extLst>
              <a:ext uri="{FF2B5EF4-FFF2-40B4-BE49-F238E27FC236}">
                <a16:creationId xmlns:a16="http://schemas.microsoft.com/office/drawing/2014/main" id="{7FAE3BE4-0EE9-BB41-BFF9-BF9C84C3A980}"/>
              </a:ext>
            </a:extLst>
          </p:cNvPr>
          <p:cNvSpPr>
            <a:spLocks noGrp="1"/>
          </p:cNvSpPr>
          <p:nvPr>
            <p:ph type="title"/>
          </p:nvPr>
        </p:nvSpPr>
        <p:spPr/>
        <p:txBody>
          <a:bodyPr/>
          <a:lstStyle/>
          <a:p>
            <a:r>
              <a:rPr lang="en-US" dirty="0"/>
              <a:t>Post-Deploy Security Considerations</a:t>
            </a:r>
          </a:p>
        </p:txBody>
      </p:sp>
      <p:pic>
        <p:nvPicPr>
          <p:cNvPr id="12" name="Picture 11" descr="People picking up plastic">
            <a:extLst>
              <a:ext uri="{FF2B5EF4-FFF2-40B4-BE49-F238E27FC236}">
                <a16:creationId xmlns:a16="http://schemas.microsoft.com/office/drawing/2014/main" id="{261D2910-0FFA-5937-5664-5AACA56338CD}"/>
              </a:ext>
            </a:extLst>
          </p:cNvPr>
          <p:cNvPicPr>
            <a:picLocks noChangeAspect="1"/>
          </p:cNvPicPr>
          <p:nvPr/>
        </p:nvPicPr>
        <p:blipFill>
          <a:blip r:embed="rId2"/>
          <a:stretch>
            <a:fillRect/>
          </a:stretch>
        </p:blipFill>
        <p:spPr>
          <a:xfrm>
            <a:off x="6601735" y="2669509"/>
            <a:ext cx="4579267" cy="30543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83073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CDCD1D75-9174-BF47-B4C4-BCAA014CD466}"/>
              </a:ext>
            </a:extLst>
          </p:cNvPr>
          <p:cNvPicPr>
            <a:picLocks noChangeAspect="1"/>
          </p:cNvPicPr>
          <p:nvPr/>
        </p:nvPicPr>
        <p:blipFill rotWithShape="1">
          <a:blip r:embed="rId3"/>
          <a:srcRect l="-122" r="150"/>
          <a:stretch/>
        </p:blipFill>
        <p:spPr>
          <a:xfrm>
            <a:off x="0" y="0"/>
            <a:ext cx="12188559" cy="6858000"/>
          </a:xfrm>
          <a:prstGeom prst="rect">
            <a:avLst/>
          </a:prstGeom>
        </p:spPr>
      </p:pic>
      <p:sp>
        <p:nvSpPr>
          <p:cNvPr id="2" name="Title 1">
            <a:extLst>
              <a:ext uri="{FF2B5EF4-FFF2-40B4-BE49-F238E27FC236}">
                <a16:creationId xmlns:a16="http://schemas.microsoft.com/office/drawing/2014/main" id="{83DBB568-FB7B-9C4A-B06B-384D0DC1A553}"/>
              </a:ext>
            </a:extLst>
          </p:cNvPr>
          <p:cNvSpPr>
            <a:spLocks noGrp="1"/>
          </p:cNvSpPr>
          <p:nvPr>
            <p:ph type="title"/>
          </p:nvPr>
        </p:nvSpPr>
        <p:spPr>
          <a:xfrm>
            <a:off x="625258" y="655984"/>
            <a:ext cx="4327742" cy="1495794"/>
          </a:xfrm>
        </p:spPr>
        <p:txBody>
          <a:bodyPr/>
          <a:lstStyle/>
          <a:p>
            <a:r>
              <a:rPr lang="en-US" sz="5400"/>
              <a:t>CyberArk’s Mission</a:t>
            </a:r>
          </a:p>
        </p:txBody>
      </p:sp>
      <p:sp>
        <p:nvSpPr>
          <p:cNvPr id="3" name="Content Placeholder 2">
            <a:extLst>
              <a:ext uri="{FF2B5EF4-FFF2-40B4-BE49-F238E27FC236}">
                <a16:creationId xmlns:a16="http://schemas.microsoft.com/office/drawing/2014/main" id="{A7F0E925-5028-5547-964B-753F2A2C90C0}"/>
              </a:ext>
            </a:extLst>
          </p:cNvPr>
          <p:cNvSpPr>
            <a:spLocks noGrp="1"/>
          </p:cNvSpPr>
          <p:nvPr>
            <p:ph idx="1"/>
          </p:nvPr>
        </p:nvSpPr>
        <p:spPr>
          <a:xfrm>
            <a:off x="625258" y="2516484"/>
            <a:ext cx="5470742" cy="3356422"/>
          </a:xfrm>
        </p:spPr>
        <p:txBody>
          <a:bodyPr>
            <a:normAutofit/>
          </a:bodyPr>
          <a:lstStyle/>
          <a:p>
            <a:pPr marL="0" lvl="0" indent="0">
              <a:lnSpc>
                <a:spcPct val="100000"/>
              </a:lnSpc>
              <a:spcBef>
                <a:spcPts val="0"/>
              </a:spcBef>
              <a:buNone/>
              <a:defRPr/>
            </a:pPr>
            <a:r>
              <a:rPr lang="en-US" sz="3200" dirty="0">
                <a:solidFill>
                  <a:schemeClr val="tx2"/>
                </a:solidFill>
                <a:latin typeface="Roboto Th"/>
                <a:ea typeface="Roboto Thin" panose="02000000000000000000" pitchFamily="2" charset="0"/>
                <a:cs typeface="Arial" panose="020B0604020202020204" pitchFamily="34" charset="0"/>
              </a:rPr>
              <a:t>Provide a modern approach</a:t>
            </a:r>
            <a:r>
              <a:rPr lang="en-US" sz="3200" dirty="0">
                <a:solidFill>
                  <a:srgbClr val="FFFFFF"/>
                </a:solidFill>
                <a:latin typeface="Roboto Th"/>
                <a:ea typeface="Roboto Thin" panose="02000000000000000000" pitchFamily="2" charset="0"/>
                <a:cs typeface="Arial" panose="020B0604020202020204" pitchFamily="34" charset="0"/>
              </a:rPr>
              <a:t> </a:t>
            </a:r>
            <a:r>
              <a:rPr lang="en-US" sz="3200" dirty="0">
                <a:solidFill>
                  <a:schemeClr val="tx2"/>
                </a:solidFill>
                <a:latin typeface="Roboto Th"/>
                <a:ea typeface="Roboto Thin" panose="02000000000000000000" pitchFamily="2" charset="0"/>
                <a:cs typeface="Arial" panose="020B0604020202020204" pitchFamily="34" charset="0"/>
              </a:rPr>
              <a:t>to </a:t>
            </a:r>
            <a:r>
              <a:rPr lang="en-US" sz="3200" b="1" i="1" dirty="0">
                <a:gradFill flip="none" rotWithShape="1">
                  <a:gsLst>
                    <a:gs pos="0">
                      <a:srgbClr val="2BB3EE"/>
                    </a:gs>
                    <a:gs pos="100000">
                      <a:srgbClr val="266FB8"/>
                    </a:gs>
                  </a:gsLst>
                  <a:lin ang="0" scaled="0"/>
                  <a:tileRect/>
                </a:gradFill>
                <a:latin typeface="Roboto Th"/>
                <a:ea typeface="Roboto Thin" panose="02000000000000000000" pitchFamily="2" charset="0"/>
                <a:cs typeface="Arial" panose="020B0604020202020204" pitchFamily="34" charset="0"/>
              </a:rPr>
              <a:t>IDENTITY SECURITY </a:t>
            </a:r>
            <a:r>
              <a:rPr lang="en-US" sz="3200" i="1" dirty="0">
                <a:solidFill>
                  <a:schemeClr val="tx2"/>
                </a:solidFill>
                <a:latin typeface="Roboto Th"/>
                <a:ea typeface="Roboto Thin" panose="02000000000000000000" pitchFamily="2" charset="0"/>
                <a:cs typeface="Arial" panose="020B0604020202020204" pitchFamily="34" charset="0"/>
              </a:rPr>
              <a:t>anchored</a:t>
            </a:r>
            <a:r>
              <a:rPr lang="en-US" sz="3200" dirty="0">
                <a:solidFill>
                  <a:schemeClr val="tx2"/>
                </a:solidFill>
                <a:latin typeface="Roboto Th"/>
                <a:ea typeface="Roboto Thin" panose="02000000000000000000" pitchFamily="2" charset="0"/>
                <a:cs typeface="Arial" panose="020B0604020202020204" pitchFamily="34" charset="0"/>
              </a:rPr>
              <a:t> on privilege to protect against advanced cyber threats</a:t>
            </a:r>
          </a:p>
          <a:p>
            <a:endParaRPr lang="en-US" sz="1200" dirty="0">
              <a:latin typeface="Roboto Th"/>
              <a:ea typeface="Roboto Thin" panose="02000000000000000000" pitchFamily="2" charset="0"/>
            </a:endParaRPr>
          </a:p>
        </p:txBody>
      </p:sp>
      <p:sp>
        <p:nvSpPr>
          <p:cNvPr id="19" name="Slide Number Placeholder 18">
            <a:extLst>
              <a:ext uri="{FF2B5EF4-FFF2-40B4-BE49-F238E27FC236}">
                <a16:creationId xmlns:a16="http://schemas.microsoft.com/office/drawing/2014/main" id="{E7343638-FDE6-B743-906C-6D1C150C044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4DAF8E-FDD9-D749-9BB5-653BA8DA8860}" type="slidenum">
              <a:rPr kumimoji="0" lang="en-US" sz="800" b="0" i="0" u="none" strike="noStrike" kern="1200" cap="none" spc="0" normalizeH="0" baseline="0" noProof="0" smtClean="0">
                <a:ln>
                  <a:noFill/>
                </a:ln>
                <a:solidFill>
                  <a:srgbClr val="6E8897"/>
                </a:solidFill>
                <a:effectLst/>
                <a:uLnTx/>
                <a:uFillTx/>
                <a:latin typeface="Roboto Th" pitchFamily="2" charset="0"/>
                <a:ea typeface="Roboto Th" pitchFamily="2"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6E8897"/>
              </a:solidFill>
              <a:effectLst/>
              <a:uLnTx/>
              <a:uFillTx/>
              <a:latin typeface="Roboto Th" pitchFamily="2" charset="0"/>
              <a:ea typeface="Roboto Th" pitchFamily="2" charset="0"/>
              <a:cs typeface="+mn-cs"/>
            </a:endParaRPr>
          </a:p>
        </p:txBody>
      </p:sp>
    </p:spTree>
    <p:extLst>
      <p:ext uri="{BB962C8B-B14F-4D97-AF65-F5344CB8AC3E}">
        <p14:creationId xmlns:p14="http://schemas.microsoft.com/office/powerpoint/2010/main" val="19634494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8648FB6-8600-E547-A9F9-3272363210D3}"/>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41" r="41"/>
          <a:stretch/>
        </p:blipFill>
        <p:spPr/>
      </p:pic>
      <p:pic>
        <p:nvPicPr>
          <p:cNvPr id="5" name="Picture 4" descr="Runners at a starting line">
            <a:extLst>
              <a:ext uri="{FF2B5EF4-FFF2-40B4-BE49-F238E27FC236}">
                <a16:creationId xmlns:a16="http://schemas.microsoft.com/office/drawing/2014/main" id="{664A5B97-5A3E-8704-14A5-B56D10914DC6}"/>
              </a:ext>
            </a:extLst>
          </p:cNvPr>
          <p:cNvPicPr>
            <a:picLocks noChangeAspect="1"/>
          </p:cNvPicPr>
          <p:nvPr/>
        </p:nvPicPr>
        <p:blipFill rotWithShape="1">
          <a:blip r:embed="rId3"/>
          <a:srcRect t="14967" b="5414"/>
          <a:stretch/>
        </p:blipFill>
        <p:spPr>
          <a:xfrm>
            <a:off x="9147" y="0"/>
            <a:ext cx="12182853" cy="6858000"/>
          </a:xfrm>
          <a:prstGeom prst="rect">
            <a:avLst/>
          </a:prstGeom>
        </p:spPr>
      </p:pic>
      <p:sp>
        <p:nvSpPr>
          <p:cNvPr id="4" name="Title 3">
            <a:extLst>
              <a:ext uri="{FF2B5EF4-FFF2-40B4-BE49-F238E27FC236}">
                <a16:creationId xmlns:a16="http://schemas.microsoft.com/office/drawing/2014/main" id="{966E4F97-6ACA-9045-936C-03036E6974A0}"/>
              </a:ext>
            </a:extLst>
          </p:cNvPr>
          <p:cNvSpPr>
            <a:spLocks noGrp="1"/>
          </p:cNvSpPr>
          <p:nvPr>
            <p:ph type="title"/>
          </p:nvPr>
        </p:nvSpPr>
        <p:spPr>
          <a:xfrm>
            <a:off x="3804605" y="2516546"/>
            <a:ext cx="6654628" cy="1846659"/>
          </a:xfrm>
        </p:spPr>
        <p:txBody>
          <a:bodyPr/>
          <a:lstStyle/>
          <a:p>
            <a:r>
              <a:rPr lang="en-US" dirty="0">
                <a:ln w="9525">
                  <a:solidFill>
                    <a:schemeClr val="bg1"/>
                  </a:solidFill>
                </a:ln>
                <a:solidFill>
                  <a:schemeClr val="tx1"/>
                </a:solidFill>
                <a:effectLst>
                  <a:outerShdw blurRad="50800" dist="38100" dir="2700000" algn="tl" rotWithShape="0">
                    <a:prstClr val="black">
                      <a:alpha val="40000"/>
                    </a:prstClr>
                  </a:outerShdw>
                </a:effectLst>
              </a:rPr>
              <a:t>How you can get started</a:t>
            </a:r>
          </a:p>
        </p:txBody>
      </p:sp>
      <p:sp>
        <p:nvSpPr>
          <p:cNvPr id="9" name="Slide Number Placeholder 5">
            <a:extLst>
              <a:ext uri="{FF2B5EF4-FFF2-40B4-BE49-F238E27FC236}">
                <a16:creationId xmlns:a16="http://schemas.microsoft.com/office/drawing/2014/main" id="{22EF4AB2-F1DD-FA44-99D3-0A42533C9D50}"/>
              </a:ext>
            </a:extLst>
          </p:cNvPr>
          <p:cNvSpPr>
            <a:spLocks noGrp="1"/>
          </p:cNvSpPr>
          <p:nvPr>
            <p:ph type="sldNum" sz="quarter" idx="12"/>
          </p:nvPr>
        </p:nvSpPr>
        <p:spPr/>
        <p:txBody>
          <a:bodyPr/>
          <a:lstStyle>
            <a:lvl1pPr>
              <a:defRPr>
                <a:solidFill>
                  <a:schemeClr val="bg1"/>
                </a:solidFill>
              </a:defRPr>
            </a:lvl1pPr>
          </a:lstStyle>
          <a:p>
            <a:fld id="{9C4DAF8E-FDD9-D749-9BB5-653BA8DA8860}" type="slidenum">
              <a:rPr lang="en-US" smtClean="0"/>
              <a:pPr/>
              <a:t>20</a:t>
            </a:fld>
            <a:endParaRPr lang="en-US"/>
          </a:p>
        </p:txBody>
      </p:sp>
      <p:sp>
        <p:nvSpPr>
          <p:cNvPr id="3" name="Title 1">
            <a:extLst>
              <a:ext uri="{FF2B5EF4-FFF2-40B4-BE49-F238E27FC236}">
                <a16:creationId xmlns:a16="http://schemas.microsoft.com/office/drawing/2014/main" id="{AFFC0D57-1FFA-9B41-8E75-AA5095C42821}"/>
              </a:ext>
            </a:extLst>
          </p:cNvPr>
          <p:cNvSpPr txBox="1">
            <a:spLocks/>
          </p:cNvSpPr>
          <p:nvPr/>
        </p:nvSpPr>
        <p:spPr>
          <a:xfrm>
            <a:off x="588967" y="2729141"/>
            <a:ext cx="2489513" cy="1717393"/>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a:lstStyle>
          <a:p>
            <a:pPr algn="r"/>
            <a:r>
              <a:rPr lang="en-US" sz="12400" dirty="0">
                <a:ln w="9525">
                  <a:solidFill>
                    <a:schemeClr val="bg1"/>
                  </a:solidFill>
                </a:ln>
                <a:solidFill>
                  <a:schemeClr val="tx1"/>
                </a:solidFill>
                <a:effectLst>
                  <a:outerShdw blurRad="50800" dist="38100" dir="2700000" algn="tl" rotWithShape="0">
                    <a:prstClr val="black">
                      <a:alpha val="40000"/>
                    </a:prstClr>
                  </a:outerShdw>
                </a:effectLst>
              </a:rPr>
              <a:t>05</a:t>
            </a:r>
          </a:p>
        </p:txBody>
      </p:sp>
      <p:pic>
        <p:nvPicPr>
          <p:cNvPr id="8" name="Picture 7">
            <a:extLst>
              <a:ext uri="{FF2B5EF4-FFF2-40B4-BE49-F238E27FC236}">
                <a16:creationId xmlns:a16="http://schemas.microsoft.com/office/drawing/2014/main" id="{D05D15BC-23A2-BC4B-9913-19852A3C7639}"/>
              </a:ext>
            </a:extLst>
          </p:cNvPr>
          <p:cNvPicPr>
            <a:picLocks noChangeAspect="1"/>
          </p:cNvPicPr>
          <p:nvPr/>
        </p:nvPicPr>
        <p:blipFill>
          <a:blip r:embed="rId4">
            <a:alphaModFix/>
            <a:duotone>
              <a:prstClr val="black"/>
              <a:schemeClr val="tx1">
                <a:tint val="45000"/>
                <a:satMod val="400000"/>
              </a:schemeClr>
            </a:duotone>
          </a:blip>
          <a:stretch>
            <a:fillRect/>
          </a:stretch>
        </p:blipFill>
        <p:spPr>
          <a:xfrm>
            <a:off x="3277296" y="1098550"/>
            <a:ext cx="50800" cy="4660900"/>
          </a:xfrm>
          <a:prstGeom prst="rect">
            <a:avLst/>
          </a:prstGeom>
        </p:spPr>
      </p:pic>
      <p:cxnSp>
        <p:nvCxnSpPr>
          <p:cNvPr id="11" name="Straight Connector 10">
            <a:extLst>
              <a:ext uri="{FF2B5EF4-FFF2-40B4-BE49-F238E27FC236}">
                <a16:creationId xmlns:a16="http://schemas.microsoft.com/office/drawing/2014/main" id="{BEE6C812-1985-CB4D-8B2E-2F1E9D941096}"/>
              </a:ext>
            </a:extLst>
          </p:cNvPr>
          <p:cNvCxnSpPr>
            <a:cxnSpLocks/>
          </p:cNvCxnSpPr>
          <p:nvPr/>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D9919D7-A9B0-A642-8478-562B7401AD6E}"/>
              </a:ext>
            </a:extLst>
          </p:cNvPr>
          <p:cNvPicPr>
            <a:picLocks noChangeAspect="1"/>
          </p:cNvPicPr>
          <p:nvPr/>
        </p:nvPicPr>
        <p:blipFill>
          <a:blip r:embed="rId5">
            <a:biLevel thresh="25000"/>
          </a:blip>
          <a:stretch>
            <a:fillRect/>
          </a:stretch>
        </p:blipFill>
        <p:spPr>
          <a:xfrm>
            <a:off x="11745890" y="6372094"/>
            <a:ext cx="228600" cy="266700"/>
          </a:xfrm>
          <a:prstGeom prst="rect">
            <a:avLst/>
          </a:prstGeom>
        </p:spPr>
      </p:pic>
      <p:sp>
        <p:nvSpPr>
          <p:cNvPr id="13" name="Footer Placeholder 4">
            <a:extLst>
              <a:ext uri="{FF2B5EF4-FFF2-40B4-BE49-F238E27FC236}">
                <a16:creationId xmlns:a16="http://schemas.microsoft.com/office/drawing/2014/main" id="{974467A3-CE97-EB4D-9626-732EB183FA18}"/>
              </a:ext>
            </a:extLst>
          </p:cNvPr>
          <p:cNvSpPr txBox="1">
            <a:spLocks/>
          </p:cNvSpPr>
          <p:nvPr/>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4" name="Straight Connector 13">
            <a:extLst>
              <a:ext uri="{FF2B5EF4-FFF2-40B4-BE49-F238E27FC236}">
                <a16:creationId xmlns:a16="http://schemas.microsoft.com/office/drawing/2014/main" id="{FFEE667B-6D56-524F-B1EB-E081C39D874A}"/>
              </a:ext>
            </a:extLst>
          </p:cNvPr>
          <p:cNvCxnSpPr>
            <a:cxnSpLocks/>
          </p:cNvCxnSpPr>
          <p:nvPr/>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6052983-8A94-0640-9EF2-1C02764167A9}"/>
              </a:ext>
            </a:extLst>
          </p:cNvPr>
          <p:cNvPicPr>
            <a:picLocks noChangeAspect="1"/>
          </p:cNvPicPr>
          <p:nvPr/>
        </p:nvPicPr>
        <p:blipFill>
          <a:blip r:embed="rId6"/>
          <a:stretch>
            <a:fillRect/>
          </a:stretch>
        </p:blipFill>
        <p:spPr>
          <a:xfrm>
            <a:off x="11752980" y="2781300"/>
            <a:ext cx="203200" cy="1397000"/>
          </a:xfrm>
          <a:prstGeom prst="rect">
            <a:avLst/>
          </a:prstGeom>
        </p:spPr>
      </p:pic>
    </p:spTree>
    <p:extLst>
      <p:ext uri="{BB962C8B-B14F-4D97-AF65-F5344CB8AC3E}">
        <p14:creationId xmlns:p14="http://schemas.microsoft.com/office/powerpoint/2010/main" val="195550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CD2C05FA-EE36-7346-BCD2-3809E102888C}"/>
              </a:ext>
            </a:extLst>
          </p:cNvPr>
          <p:cNvSpPr>
            <a:spLocks noGrp="1"/>
          </p:cNvSpPr>
          <p:nvPr>
            <p:ph type="sldNum" sz="quarter" idx="12"/>
          </p:nvPr>
        </p:nvSpPr>
        <p:spPr/>
        <p:txBody>
          <a:bodyPr/>
          <a:lstStyle/>
          <a:p>
            <a:fld id="{9C4DAF8E-FDD9-D749-9BB5-653BA8DA8860}" type="slidenum">
              <a:rPr lang="en-US" smtClean="0"/>
              <a:pPr/>
              <a:t>21</a:t>
            </a:fld>
            <a:endParaRPr lang="en-US"/>
          </a:p>
        </p:txBody>
      </p:sp>
      <p:pic>
        <p:nvPicPr>
          <p:cNvPr id="24" name="Picture Placeholder 23" descr="Starry galaxy">
            <a:extLst>
              <a:ext uri="{FF2B5EF4-FFF2-40B4-BE49-F238E27FC236}">
                <a16:creationId xmlns:a16="http://schemas.microsoft.com/office/drawing/2014/main" id="{65B78E69-BED0-C545-98B6-6D502E9ED6C8}"/>
              </a:ext>
            </a:extLst>
          </p:cNvPr>
          <p:cNvPicPr>
            <a:picLocks noGrp="1" noChangeAspect="1"/>
          </p:cNvPicPr>
          <p:nvPr>
            <p:ph type="pic" sz="quarter" idx="19"/>
          </p:nvPr>
        </p:nvPicPr>
        <p:blipFill>
          <a:blip r:embed="rId2"/>
          <a:srcRect t="1987" b="1987"/>
          <a:stretch/>
        </p:blipFill>
        <p:spPr>
          <a:xfrm>
            <a:off x="4302688" y="2377439"/>
            <a:ext cx="3490482" cy="1885755"/>
          </a:xfrm>
        </p:spPr>
      </p:pic>
      <p:pic>
        <p:nvPicPr>
          <p:cNvPr id="22" name="Picture Placeholder 21" descr="Program coding on a computer screen">
            <a:extLst>
              <a:ext uri="{FF2B5EF4-FFF2-40B4-BE49-F238E27FC236}">
                <a16:creationId xmlns:a16="http://schemas.microsoft.com/office/drawing/2014/main" id="{14BBA107-983F-DA47-AD14-5D8D0999E774}"/>
              </a:ext>
            </a:extLst>
          </p:cNvPr>
          <p:cNvPicPr>
            <a:picLocks noGrp="1" noChangeAspect="1"/>
          </p:cNvPicPr>
          <p:nvPr>
            <p:ph type="pic" sz="quarter" idx="20"/>
          </p:nvPr>
        </p:nvPicPr>
        <p:blipFill>
          <a:blip r:embed="rId3"/>
          <a:srcRect t="9481" b="9481"/>
          <a:stretch/>
        </p:blipFill>
        <p:spPr>
          <a:xfrm>
            <a:off x="7939072" y="2377439"/>
            <a:ext cx="3490482" cy="1885755"/>
          </a:xfrm>
        </p:spPr>
      </p:pic>
      <p:sp>
        <p:nvSpPr>
          <p:cNvPr id="5" name="Text Placeholder 4">
            <a:extLst>
              <a:ext uri="{FF2B5EF4-FFF2-40B4-BE49-F238E27FC236}">
                <a16:creationId xmlns:a16="http://schemas.microsoft.com/office/drawing/2014/main" id="{FC65FE6F-5476-7642-811F-E38EE540FE9D}"/>
              </a:ext>
            </a:extLst>
          </p:cNvPr>
          <p:cNvSpPr>
            <a:spLocks noGrp="1"/>
          </p:cNvSpPr>
          <p:nvPr>
            <p:ph type="body" sz="quarter" idx="22"/>
          </p:nvPr>
        </p:nvSpPr>
        <p:spPr/>
        <p:txBody>
          <a:bodyPr/>
          <a:lstStyle/>
          <a:p>
            <a:r>
              <a:rPr lang="en-US" dirty="0"/>
              <a:t>Conjur Open Source</a:t>
            </a:r>
          </a:p>
        </p:txBody>
      </p:sp>
      <p:sp>
        <p:nvSpPr>
          <p:cNvPr id="6" name="Text Placeholder 5">
            <a:extLst>
              <a:ext uri="{FF2B5EF4-FFF2-40B4-BE49-F238E27FC236}">
                <a16:creationId xmlns:a16="http://schemas.microsoft.com/office/drawing/2014/main" id="{2B6C6979-B5AB-1A4C-B0A1-C940A774CF7E}"/>
              </a:ext>
            </a:extLst>
          </p:cNvPr>
          <p:cNvSpPr>
            <a:spLocks noGrp="1"/>
          </p:cNvSpPr>
          <p:nvPr>
            <p:ph type="body" sz="quarter" idx="23"/>
          </p:nvPr>
        </p:nvSpPr>
        <p:spPr/>
        <p:txBody>
          <a:bodyPr/>
          <a:lstStyle/>
          <a:p>
            <a:r>
              <a:rPr lang="en-US" dirty="0"/>
              <a:t>https://</a:t>
            </a:r>
            <a:r>
              <a:rPr lang="en-US" dirty="0" err="1"/>
              <a:t>conjur.org</a:t>
            </a:r>
            <a:endParaRPr lang="en-US" dirty="0"/>
          </a:p>
        </p:txBody>
      </p:sp>
      <p:sp>
        <p:nvSpPr>
          <p:cNvPr id="7" name="Text Placeholder 6">
            <a:extLst>
              <a:ext uri="{FF2B5EF4-FFF2-40B4-BE49-F238E27FC236}">
                <a16:creationId xmlns:a16="http://schemas.microsoft.com/office/drawing/2014/main" id="{65B07057-88BA-6046-9B40-5DAB2C0DA59F}"/>
              </a:ext>
            </a:extLst>
          </p:cNvPr>
          <p:cNvSpPr>
            <a:spLocks noGrp="1"/>
          </p:cNvSpPr>
          <p:nvPr>
            <p:ph type="body" sz="quarter" idx="24"/>
          </p:nvPr>
        </p:nvSpPr>
        <p:spPr/>
        <p:txBody>
          <a:bodyPr/>
          <a:lstStyle/>
          <a:p>
            <a:r>
              <a:rPr lang="en-US" dirty="0"/>
              <a:t>CyberArk on Ansible Galaxy</a:t>
            </a:r>
          </a:p>
        </p:txBody>
      </p:sp>
      <p:sp>
        <p:nvSpPr>
          <p:cNvPr id="8" name="Text Placeholder 7">
            <a:extLst>
              <a:ext uri="{FF2B5EF4-FFF2-40B4-BE49-F238E27FC236}">
                <a16:creationId xmlns:a16="http://schemas.microsoft.com/office/drawing/2014/main" id="{99A98A89-9607-3C45-ACAA-437EDFDAFA85}"/>
              </a:ext>
            </a:extLst>
          </p:cNvPr>
          <p:cNvSpPr>
            <a:spLocks noGrp="1"/>
          </p:cNvSpPr>
          <p:nvPr>
            <p:ph type="body" sz="quarter" idx="25"/>
          </p:nvPr>
        </p:nvSpPr>
        <p:spPr/>
        <p:txBody>
          <a:bodyPr/>
          <a:lstStyle/>
          <a:p>
            <a:r>
              <a:rPr lang="en-US" dirty="0"/>
              <a:t>https://</a:t>
            </a:r>
            <a:r>
              <a:rPr lang="en-US" dirty="0" err="1"/>
              <a:t>galaxy.ansible.com</a:t>
            </a:r>
            <a:r>
              <a:rPr lang="en-US" dirty="0"/>
              <a:t>/</a:t>
            </a:r>
            <a:r>
              <a:rPr lang="en-US" dirty="0" err="1"/>
              <a:t>cyberark</a:t>
            </a:r>
            <a:endParaRPr lang="en-US" dirty="0"/>
          </a:p>
        </p:txBody>
      </p:sp>
      <p:sp>
        <p:nvSpPr>
          <p:cNvPr id="9" name="Text Placeholder 8">
            <a:extLst>
              <a:ext uri="{FF2B5EF4-FFF2-40B4-BE49-F238E27FC236}">
                <a16:creationId xmlns:a16="http://schemas.microsoft.com/office/drawing/2014/main" id="{F76A11BE-EF9A-4642-A09B-81CCCA3856A5}"/>
              </a:ext>
            </a:extLst>
          </p:cNvPr>
          <p:cNvSpPr>
            <a:spLocks noGrp="1"/>
          </p:cNvSpPr>
          <p:nvPr>
            <p:ph type="body" sz="quarter" idx="26"/>
          </p:nvPr>
        </p:nvSpPr>
        <p:spPr/>
        <p:txBody>
          <a:bodyPr/>
          <a:lstStyle/>
          <a:p>
            <a:r>
              <a:rPr lang="en-US" dirty="0"/>
              <a:t>Ansible Playbook Examples</a:t>
            </a:r>
          </a:p>
        </p:txBody>
      </p:sp>
      <p:sp>
        <p:nvSpPr>
          <p:cNvPr id="10" name="Text Placeholder 9">
            <a:extLst>
              <a:ext uri="{FF2B5EF4-FFF2-40B4-BE49-F238E27FC236}">
                <a16:creationId xmlns:a16="http://schemas.microsoft.com/office/drawing/2014/main" id="{DD3BC905-39CD-8742-9018-143810C71BB0}"/>
              </a:ext>
            </a:extLst>
          </p:cNvPr>
          <p:cNvSpPr>
            <a:spLocks noGrp="1"/>
          </p:cNvSpPr>
          <p:nvPr>
            <p:ph type="body" sz="quarter" idx="27"/>
          </p:nvPr>
        </p:nvSpPr>
        <p:spPr/>
        <p:txBody>
          <a:bodyPr/>
          <a:lstStyle/>
          <a:p>
            <a:r>
              <a:rPr lang="en-US" dirty="0"/>
              <a:t>https://</a:t>
            </a:r>
            <a:r>
              <a:rPr lang="en-US" dirty="0" err="1"/>
              <a:t>cybr.rocks</a:t>
            </a:r>
            <a:r>
              <a:rPr lang="en-US" dirty="0"/>
              <a:t>/ansiblefest2022</a:t>
            </a:r>
          </a:p>
        </p:txBody>
      </p:sp>
      <p:sp>
        <p:nvSpPr>
          <p:cNvPr id="11" name="Text Placeholder 10">
            <a:extLst>
              <a:ext uri="{FF2B5EF4-FFF2-40B4-BE49-F238E27FC236}">
                <a16:creationId xmlns:a16="http://schemas.microsoft.com/office/drawing/2014/main" id="{21220E70-AD6C-F14D-8DCC-6675A9FC2156}"/>
              </a:ext>
            </a:extLst>
          </p:cNvPr>
          <p:cNvSpPr>
            <a:spLocks noGrp="1"/>
          </p:cNvSpPr>
          <p:nvPr>
            <p:ph type="body" sz="quarter" idx="13"/>
          </p:nvPr>
        </p:nvSpPr>
        <p:spPr/>
        <p:txBody>
          <a:bodyPr/>
          <a:lstStyle/>
          <a:p>
            <a:r>
              <a:rPr lang="en-US" dirty="0"/>
              <a:t>Secure your Ansible automation jobs when you get back.</a:t>
            </a:r>
          </a:p>
        </p:txBody>
      </p:sp>
      <p:sp>
        <p:nvSpPr>
          <p:cNvPr id="13" name="Title 12">
            <a:extLst>
              <a:ext uri="{FF2B5EF4-FFF2-40B4-BE49-F238E27FC236}">
                <a16:creationId xmlns:a16="http://schemas.microsoft.com/office/drawing/2014/main" id="{AA2088DB-FBA9-E848-9C31-873DB33C1EEE}"/>
              </a:ext>
            </a:extLst>
          </p:cNvPr>
          <p:cNvSpPr>
            <a:spLocks noGrp="1"/>
          </p:cNvSpPr>
          <p:nvPr>
            <p:ph type="title"/>
          </p:nvPr>
        </p:nvSpPr>
        <p:spPr/>
        <p:txBody>
          <a:bodyPr/>
          <a:lstStyle/>
          <a:p>
            <a:r>
              <a:rPr lang="en-US" dirty="0"/>
              <a:t>Start for free, right now!</a:t>
            </a:r>
          </a:p>
        </p:txBody>
      </p:sp>
      <p:pic>
        <p:nvPicPr>
          <p:cNvPr id="28" name="Picture Placeholder 27" descr="Mysterious Halloween background">
            <a:extLst>
              <a:ext uri="{FF2B5EF4-FFF2-40B4-BE49-F238E27FC236}">
                <a16:creationId xmlns:a16="http://schemas.microsoft.com/office/drawing/2014/main" id="{05CFA035-E63D-BC43-B214-71BD9B27117A}"/>
              </a:ext>
            </a:extLst>
          </p:cNvPr>
          <p:cNvPicPr>
            <a:picLocks noGrp="1" noChangeAspect="1"/>
          </p:cNvPicPr>
          <p:nvPr>
            <p:ph type="pic" sz="quarter" idx="18"/>
          </p:nvPr>
        </p:nvPicPr>
        <p:blipFill>
          <a:blip r:embed="rId4"/>
          <a:srcRect t="9481" b="9481"/>
          <a:stretch/>
        </p:blipFill>
        <p:spPr>
          <a:xfrm>
            <a:off x="666750" y="2377439"/>
            <a:ext cx="3490482" cy="1885755"/>
          </a:xfrm>
        </p:spPr>
      </p:pic>
      <p:pic>
        <p:nvPicPr>
          <p:cNvPr id="16" name="Picture 15" descr="Qr code&#10;&#10;Description automatically generated">
            <a:extLst>
              <a:ext uri="{FF2B5EF4-FFF2-40B4-BE49-F238E27FC236}">
                <a16:creationId xmlns:a16="http://schemas.microsoft.com/office/drawing/2014/main" id="{8D6C47E6-F6B7-FE61-37AC-8B02DDA1385C}"/>
              </a:ext>
            </a:extLst>
          </p:cNvPr>
          <p:cNvPicPr>
            <a:picLocks noChangeAspect="1"/>
          </p:cNvPicPr>
          <p:nvPr/>
        </p:nvPicPr>
        <p:blipFill>
          <a:blip r:embed="rId5"/>
          <a:stretch>
            <a:fillRect/>
          </a:stretch>
        </p:blipFill>
        <p:spPr>
          <a:xfrm>
            <a:off x="8741435" y="2377438"/>
            <a:ext cx="1885755" cy="1885755"/>
          </a:xfrm>
          <a:prstGeom prst="rect">
            <a:avLst/>
          </a:prstGeom>
        </p:spPr>
      </p:pic>
      <p:pic>
        <p:nvPicPr>
          <p:cNvPr id="19" name="Picture 18" descr="Qr code&#10;&#10;Description automatically generated">
            <a:extLst>
              <a:ext uri="{FF2B5EF4-FFF2-40B4-BE49-F238E27FC236}">
                <a16:creationId xmlns:a16="http://schemas.microsoft.com/office/drawing/2014/main" id="{FEFC4884-6F4F-A45C-7287-6DD308C9B75D}"/>
              </a:ext>
            </a:extLst>
          </p:cNvPr>
          <p:cNvPicPr>
            <a:picLocks noChangeAspect="1"/>
          </p:cNvPicPr>
          <p:nvPr/>
        </p:nvPicPr>
        <p:blipFill>
          <a:blip r:embed="rId6"/>
          <a:stretch>
            <a:fillRect/>
          </a:stretch>
        </p:blipFill>
        <p:spPr>
          <a:xfrm>
            <a:off x="5115023" y="2377439"/>
            <a:ext cx="1885754" cy="1885754"/>
          </a:xfrm>
          <a:prstGeom prst="rect">
            <a:avLst/>
          </a:prstGeom>
        </p:spPr>
      </p:pic>
      <p:pic>
        <p:nvPicPr>
          <p:cNvPr id="21" name="Picture 20" descr="Qr code&#10;&#10;Description automatically generated">
            <a:extLst>
              <a:ext uri="{FF2B5EF4-FFF2-40B4-BE49-F238E27FC236}">
                <a16:creationId xmlns:a16="http://schemas.microsoft.com/office/drawing/2014/main" id="{A873D28F-8E9C-36C4-271A-5AAA977AEE87}"/>
              </a:ext>
            </a:extLst>
          </p:cNvPr>
          <p:cNvPicPr>
            <a:picLocks noChangeAspect="1"/>
          </p:cNvPicPr>
          <p:nvPr/>
        </p:nvPicPr>
        <p:blipFill>
          <a:blip r:embed="rId7"/>
          <a:stretch>
            <a:fillRect/>
          </a:stretch>
        </p:blipFill>
        <p:spPr>
          <a:xfrm>
            <a:off x="1468847" y="2377439"/>
            <a:ext cx="1885754" cy="1885754"/>
          </a:xfrm>
          <a:prstGeom prst="rect">
            <a:avLst/>
          </a:prstGeom>
        </p:spPr>
      </p:pic>
    </p:spTree>
    <p:extLst>
      <p:ext uri="{BB962C8B-B14F-4D97-AF65-F5344CB8AC3E}">
        <p14:creationId xmlns:p14="http://schemas.microsoft.com/office/powerpoint/2010/main" val="67556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8EC9-3266-E24B-9FF9-05C5A18E1AD9}"/>
              </a:ext>
            </a:extLst>
          </p:cNvPr>
          <p:cNvSpPr>
            <a:spLocks noGrp="1"/>
          </p:cNvSpPr>
          <p:nvPr>
            <p:ph type="title"/>
          </p:nvPr>
        </p:nvSpPr>
        <p:spPr>
          <a:xfrm>
            <a:off x="2768600" y="2388715"/>
            <a:ext cx="6654800" cy="1040285"/>
          </a:xfrm>
        </p:spPr>
        <p:txBody>
          <a:bodyPr/>
          <a:lstStyle/>
          <a:p>
            <a:r>
              <a:rPr lang="en-US" sz="11000"/>
              <a:t>Thank You</a:t>
            </a:r>
          </a:p>
        </p:txBody>
      </p:sp>
      <p:sp>
        <p:nvSpPr>
          <p:cNvPr id="3" name="Slide Number Placeholder 2">
            <a:extLst>
              <a:ext uri="{FF2B5EF4-FFF2-40B4-BE49-F238E27FC236}">
                <a16:creationId xmlns:a16="http://schemas.microsoft.com/office/drawing/2014/main" id="{5B2C3808-3838-8846-BE17-5F127BFB517B}"/>
              </a:ext>
            </a:extLst>
          </p:cNvPr>
          <p:cNvSpPr>
            <a:spLocks noGrp="1"/>
          </p:cNvSpPr>
          <p:nvPr>
            <p:ph type="sldNum" sz="quarter" idx="12"/>
          </p:nvPr>
        </p:nvSpPr>
        <p:spPr/>
        <p:txBody>
          <a:bodyPr/>
          <a:lstStyle/>
          <a:p>
            <a:fld id="{9C4DAF8E-FDD9-D749-9BB5-653BA8DA8860}" type="slidenum">
              <a:rPr lang="en-US" smtClean="0"/>
              <a:pPr/>
              <a:t>22</a:t>
            </a:fld>
            <a:endParaRPr lang="en-US"/>
          </a:p>
        </p:txBody>
      </p:sp>
    </p:spTree>
    <p:extLst>
      <p:ext uri="{BB962C8B-B14F-4D97-AF65-F5344CB8AC3E}">
        <p14:creationId xmlns:p14="http://schemas.microsoft.com/office/powerpoint/2010/main" val="167629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0872-2BB2-8743-86CD-EA6328392860}"/>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9AD0C424-58DD-BD45-B9A0-739A60E41A4D}"/>
              </a:ext>
            </a:extLst>
          </p:cNvPr>
          <p:cNvSpPr>
            <a:spLocks noGrp="1"/>
          </p:cNvSpPr>
          <p:nvPr>
            <p:ph type="sldNum" sz="quarter" idx="11"/>
          </p:nvPr>
        </p:nvSpPr>
        <p:spPr/>
        <p:txBody>
          <a:bodyPr/>
          <a:lstStyle/>
          <a:p>
            <a:fld id="{9C4DAF8E-FDD9-D749-9BB5-653BA8DA8860}" type="slidenum">
              <a:rPr lang="en-US" smtClean="0"/>
              <a:pPr/>
              <a:t>3</a:t>
            </a:fld>
            <a:endParaRPr lang="en-US" dirty="0"/>
          </a:p>
        </p:txBody>
      </p:sp>
      <p:pic>
        <p:nvPicPr>
          <p:cNvPr id="12" name="Picture 11" descr="An open door of a house with the key on the keyhole">
            <a:extLst>
              <a:ext uri="{FF2B5EF4-FFF2-40B4-BE49-F238E27FC236}">
                <a16:creationId xmlns:a16="http://schemas.microsoft.com/office/drawing/2014/main" id="{D24A8B1D-C962-0D94-1961-5DCE0AAD4E45}"/>
              </a:ext>
            </a:extLst>
          </p:cNvPr>
          <p:cNvPicPr>
            <a:picLocks noChangeAspect="1"/>
          </p:cNvPicPr>
          <p:nvPr/>
        </p:nvPicPr>
        <p:blipFill rotWithShape="1">
          <a:blip r:embed="rId3">
            <a:alphaModFix/>
          </a:blip>
          <a:srcRect l="40003"/>
          <a:stretch/>
        </p:blipFill>
        <p:spPr>
          <a:xfrm>
            <a:off x="6023112" y="-152400"/>
            <a:ext cx="6327914" cy="7136296"/>
          </a:xfrm>
          <a:prstGeom prst="rect">
            <a:avLst/>
          </a:prstGeom>
          <a:ln>
            <a:noFill/>
          </a:ln>
          <a:effectLst>
            <a:softEdge rad="112500"/>
          </a:effectLst>
        </p:spPr>
      </p:pic>
      <p:sp>
        <p:nvSpPr>
          <p:cNvPr id="3" name="Text Placeholder 2">
            <a:extLst>
              <a:ext uri="{FF2B5EF4-FFF2-40B4-BE49-F238E27FC236}">
                <a16:creationId xmlns:a16="http://schemas.microsoft.com/office/drawing/2014/main" id="{61288D50-6025-1F48-BA18-0EF21EB377E7}"/>
              </a:ext>
            </a:extLst>
          </p:cNvPr>
          <p:cNvSpPr>
            <a:spLocks noGrp="1"/>
          </p:cNvSpPr>
          <p:nvPr>
            <p:ph type="body" sz="quarter" idx="13"/>
          </p:nvPr>
        </p:nvSpPr>
        <p:spPr>
          <a:xfrm>
            <a:off x="623165" y="2044790"/>
            <a:ext cx="10799894" cy="3284554"/>
          </a:xfrm>
        </p:spPr>
        <p:txBody>
          <a:bodyPr/>
          <a:lstStyle/>
          <a:p>
            <a:pPr marL="457200" indent="-457200">
              <a:buFont typeface="Arial" panose="020B0604020202020204" pitchFamily="34" charset="0"/>
              <a:buChar char="•"/>
            </a:pPr>
            <a:r>
              <a:rPr lang="en-US" dirty="0"/>
              <a:t>Bridging Islands of Security</a:t>
            </a:r>
            <a:br>
              <a:rPr lang="en-US" dirty="0"/>
            </a:br>
            <a:endParaRPr lang="en-US" dirty="0"/>
          </a:p>
          <a:p>
            <a:pPr marL="457200" indent="-457200">
              <a:buFont typeface="Arial" panose="020B0604020202020204" pitchFamily="34" charset="0"/>
              <a:buChar char="•"/>
            </a:pPr>
            <a:r>
              <a:rPr lang="en-US" dirty="0"/>
              <a:t>Unique Credentials &amp; Keys</a:t>
            </a:r>
            <a:br>
              <a:rPr lang="en-US" dirty="0"/>
            </a:br>
            <a:endParaRPr lang="en-US" dirty="0"/>
          </a:p>
          <a:p>
            <a:pPr marL="457200" indent="-457200">
              <a:buFont typeface="Arial" panose="020B0604020202020204" pitchFamily="34" charset="0"/>
              <a:buChar char="•"/>
            </a:pPr>
            <a:r>
              <a:rPr lang="en-US" dirty="0"/>
              <a:t>Using Custom Credentials</a:t>
            </a:r>
            <a:br>
              <a:rPr lang="en-US" dirty="0"/>
            </a:br>
            <a:endParaRPr lang="en-US" dirty="0"/>
          </a:p>
          <a:p>
            <a:pPr marL="457200" indent="-457200">
              <a:buFont typeface="Arial" panose="020B0604020202020204" pitchFamily="34" charset="0"/>
              <a:buChar char="•"/>
            </a:pPr>
            <a:r>
              <a:rPr lang="en-US" dirty="0"/>
              <a:t>Connect to many unique</a:t>
            </a:r>
            <a:br>
              <a:rPr lang="en-US" dirty="0"/>
            </a:br>
            <a:br>
              <a:rPr lang="en-US" dirty="0"/>
            </a:br>
            <a:r>
              <a:rPr lang="en-US" dirty="0"/>
              <a:t>remote endpoints</a:t>
            </a:r>
            <a:br>
              <a:rPr lang="en-US" dirty="0"/>
            </a:br>
            <a:endParaRPr lang="en-US" dirty="0"/>
          </a:p>
          <a:p>
            <a:pPr marL="457200" indent="-457200">
              <a:buFont typeface="Arial" panose="020B0604020202020204" pitchFamily="34" charset="0"/>
              <a:buChar char="•"/>
            </a:pPr>
            <a:r>
              <a:rPr lang="en-US" dirty="0"/>
              <a:t>How you can get started</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85203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8648FB6-8600-E547-A9F9-3272363210D3}"/>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41" r="41"/>
          <a:stretch/>
        </p:blipFill>
        <p:spPr/>
      </p:pic>
      <p:pic>
        <p:nvPicPr>
          <p:cNvPr id="5" name="Picture 4" descr="Palm trees by the beach">
            <a:extLst>
              <a:ext uri="{FF2B5EF4-FFF2-40B4-BE49-F238E27FC236}">
                <a16:creationId xmlns:a16="http://schemas.microsoft.com/office/drawing/2014/main" id="{F160284F-21C8-7CC4-E0E0-537BE5A6ECCB}"/>
              </a:ext>
            </a:extLst>
          </p:cNvPr>
          <p:cNvPicPr>
            <a:picLocks noChangeAspect="1"/>
          </p:cNvPicPr>
          <p:nvPr/>
        </p:nvPicPr>
        <p:blipFill>
          <a:blip r:embed="rId3"/>
          <a:stretch>
            <a:fillRect/>
          </a:stretch>
        </p:blipFill>
        <p:spPr>
          <a:xfrm>
            <a:off x="0" y="-632978"/>
            <a:ext cx="12192000" cy="8123956"/>
          </a:xfrm>
          <a:prstGeom prst="rect">
            <a:avLst/>
          </a:prstGeom>
        </p:spPr>
      </p:pic>
      <p:sp>
        <p:nvSpPr>
          <p:cNvPr id="4" name="Title 3">
            <a:extLst>
              <a:ext uri="{FF2B5EF4-FFF2-40B4-BE49-F238E27FC236}">
                <a16:creationId xmlns:a16="http://schemas.microsoft.com/office/drawing/2014/main" id="{966E4F97-6ACA-9045-936C-03036E6974A0}"/>
              </a:ext>
            </a:extLst>
          </p:cNvPr>
          <p:cNvSpPr>
            <a:spLocks noGrp="1"/>
          </p:cNvSpPr>
          <p:nvPr>
            <p:ph type="title"/>
          </p:nvPr>
        </p:nvSpPr>
        <p:spPr>
          <a:xfrm>
            <a:off x="3804605" y="2516546"/>
            <a:ext cx="6654628" cy="1846659"/>
          </a:xfrm>
        </p:spPr>
        <p:txBody>
          <a:bodyPr/>
          <a:lstStyle/>
          <a:p>
            <a:r>
              <a:rPr lang="en-US" dirty="0">
                <a:ln w="9525">
                  <a:solidFill>
                    <a:schemeClr val="bg1"/>
                  </a:solidFill>
                </a:ln>
                <a:solidFill>
                  <a:schemeClr val="tx1"/>
                </a:solidFill>
                <a:effectLst>
                  <a:outerShdw blurRad="50800" dist="38100" dir="2700000" algn="tl" rotWithShape="0">
                    <a:prstClr val="black">
                      <a:alpha val="40000"/>
                    </a:prstClr>
                  </a:outerShdw>
                </a:effectLst>
              </a:rPr>
              <a:t>Bridging Islands of Security</a:t>
            </a:r>
          </a:p>
        </p:txBody>
      </p:sp>
      <p:sp>
        <p:nvSpPr>
          <p:cNvPr id="9" name="Slide Number Placeholder 5">
            <a:extLst>
              <a:ext uri="{FF2B5EF4-FFF2-40B4-BE49-F238E27FC236}">
                <a16:creationId xmlns:a16="http://schemas.microsoft.com/office/drawing/2014/main" id="{22EF4AB2-F1DD-FA44-99D3-0A42533C9D50}"/>
              </a:ext>
            </a:extLst>
          </p:cNvPr>
          <p:cNvSpPr>
            <a:spLocks noGrp="1"/>
          </p:cNvSpPr>
          <p:nvPr>
            <p:ph type="sldNum" sz="quarter" idx="12"/>
          </p:nvPr>
        </p:nvSpPr>
        <p:spPr/>
        <p:txBody>
          <a:bodyPr/>
          <a:lstStyle>
            <a:lvl1pPr>
              <a:defRPr>
                <a:solidFill>
                  <a:schemeClr val="bg1"/>
                </a:solidFill>
              </a:defRPr>
            </a:lvl1pPr>
          </a:lstStyle>
          <a:p>
            <a:fld id="{9C4DAF8E-FDD9-D749-9BB5-653BA8DA8860}" type="slidenum">
              <a:rPr lang="en-US" smtClean="0"/>
              <a:pPr/>
              <a:t>4</a:t>
            </a:fld>
            <a:endParaRPr lang="en-US"/>
          </a:p>
        </p:txBody>
      </p:sp>
      <p:sp>
        <p:nvSpPr>
          <p:cNvPr id="3" name="Title 1">
            <a:extLst>
              <a:ext uri="{FF2B5EF4-FFF2-40B4-BE49-F238E27FC236}">
                <a16:creationId xmlns:a16="http://schemas.microsoft.com/office/drawing/2014/main" id="{AFFC0D57-1FFA-9B41-8E75-AA5095C42821}"/>
              </a:ext>
            </a:extLst>
          </p:cNvPr>
          <p:cNvSpPr txBox="1">
            <a:spLocks/>
          </p:cNvSpPr>
          <p:nvPr/>
        </p:nvSpPr>
        <p:spPr>
          <a:xfrm>
            <a:off x="588967" y="2729141"/>
            <a:ext cx="2489513" cy="1717393"/>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a:lstStyle>
          <a:p>
            <a:pPr algn="r"/>
            <a:r>
              <a:rPr lang="en-US" sz="12400" dirty="0">
                <a:ln w="9525">
                  <a:solidFill>
                    <a:schemeClr val="bg1"/>
                  </a:solidFill>
                </a:ln>
                <a:solidFill>
                  <a:schemeClr val="tx1"/>
                </a:solidFill>
                <a:effectLst>
                  <a:outerShdw blurRad="50800" dist="38100" dir="2700000" algn="tl" rotWithShape="0">
                    <a:prstClr val="black">
                      <a:alpha val="40000"/>
                    </a:prstClr>
                  </a:outerShdw>
                </a:effectLst>
              </a:rPr>
              <a:t>01</a:t>
            </a:r>
          </a:p>
        </p:txBody>
      </p:sp>
      <p:pic>
        <p:nvPicPr>
          <p:cNvPr id="8" name="Picture 7">
            <a:extLst>
              <a:ext uri="{FF2B5EF4-FFF2-40B4-BE49-F238E27FC236}">
                <a16:creationId xmlns:a16="http://schemas.microsoft.com/office/drawing/2014/main" id="{D05D15BC-23A2-BC4B-9913-19852A3C7639}"/>
              </a:ext>
            </a:extLst>
          </p:cNvPr>
          <p:cNvPicPr>
            <a:picLocks noChangeAspect="1"/>
          </p:cNvPicPr>
          <p:nvPr/>
        </p:nvPicPr>
        <p:blipFill>
          <a:blip r:embed="rId4">
            <a:alphaModFix/>
            <a:duotone>
              <a:prstClr val="black"/>
              <a:schemeClr val="tx2">
                <a:tint val="45000"/>
                <a:satMod val="400000"/>
              </a:schemeClr>
            </a:duotone>
          </a:blip>
          <a:stretch>
            <a:fillRect/>
          </a:stretch>
        </p:blipFill>
        <p:spPr>
          <a:xfrm>
            <a:off x="3277296" y="1098550"/>
            <a:ext cx="50800" cy="4660900"/>
          </a:xfrm>
          <a:prstGeom prst="rect">
            <a:avLst/>
          </a:prstGeom>
        </p:spPr>
      </p:pic>
      <p:cxnSp>
        <p:nvCxnSpPr>
          <p:cNvPr id="11" name="Straight Connector 10">
            <a:extLst>
              <a:ext uri="{FF2B5EF4-FFF2-40B4-BE49-F238E27FC236}">
                <a16:creationId xmlns:a16="http://schemas.microsoft.com/office/drawing/2014/main" id="{BEE6C812-1985-CB4D-8B2E-2F1E9D941096}"/>
              </a:ext>
            </a:extLst>
          </p:cNvPr>
          <p:cNvCxnSpPr>
            <a:cxnSpLocks/>
          </p:cNvCxnSpPr>
          <p:nvPr/>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D9919D7-A9B0-A642-8478-562B7401AD6E}"/>
              </a:ext>
            </a:extLst>
          </p:cNvPr>
          <p:cNvPicPr>
            <a:picLocks noChangeAspect="1"/>
          </p:cNvPicPr>
          <p:nvPr/>
        </p:nvPicPr>
        <p:blipFill>
          <a:blip r:embed="rId5">
            <a:biLevel thresh="25000"/>
          </a:blip>
          <a:stretch>
            <a:fillRect/>
          </a:stretch>
        </p:blipFill>
        <p:spPr>
          <a:xfrm>
            <a:off x="11745890" y="6372094"/>
            <a:ext cx="228600" cy="266700"/>
          </a:xfrm>
          <a:prstGeom prst="rect">
            <a:avLst/>
          </a:prstGeom>
        </p:spPr>
      </p:pic>
      <p:sp>
        <p:nvSpPr>
          <p:cNvPr id="13" name="Footer Placeholder 4">
            <a:extLst>
              <a:ext uri="{FF2B5EF4-FFF2-40B4-BE49-F238E27FC236}">
                <a16:creationId xmlns:a16="http://schemas.microsoft.com/office/drawing/2014/main" id="{974467A3-CE97-EB4D-9626-732EB183FA18}"/>
              </a:ext>
            </a:extLst>
          </p:cNvPr>
          <p:cNvSpPr txBox="1">
            <a:spLocks/>
          </p:cNvSpPr>
          <p:nvPr/>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4" name="Straight Connector 13">
            <a:extLst>
              <a:ext uri="{FF2B5EF4-FFF2-40B4-BE49-F238E27FC236}">
                <a16:creationId xmlns:a16="http://schemas.microsoft.com/office/drawing/2014/main" id="{FFEE667B-6D56-524F-B1EB-E081C39D874A}"/>
              </a:ext>
            </a:extLst>
          </p:cNvPr>
          <p:cNvCxnSpPr>
            <a:cxnSpLocks/>
          </p:cNvCxnSpPr>
          <p:nvPr/>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6052983-8A94-0640-9EF2-1C02764167A9}"/>
              </a:ext>
            </a:extLst>
          </p:cNvPr>
          <p:cNvPicPr>
            <a:picLocks noChangeAspect="1"/>
          </p:cNvPicPr>
          <p:nvPr/>
        </p:nvPicPr>
        <p:blipFill>
          <a:blip r:embed="rId6"/>
          <a:stretch>
            <a:fillRect/>
          </a:stretch>
        </p:blipFill>
        <p:spPr>
          <a:xfrm>
            <a:off x="11752980" y="2781300"/>
            <a:ext cx="203200" cy="1397000"/>
          </a:xfrm>
          <a:prstGeom prst="rect">
            <a:avLst/>
          </a:prstGeom>
        </p:spPr>
      </p:pic>
    </p:spTree>
    <p:extLst>
      <p:ext uri="{BB962C8B-B14F-4D97-AF65-F5344CB8AC3E}">
        <p14:creationId xmlns:p14="http://schemas.microsoft.com/office/powerpoint/2010/main" val="1059572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75B2F7-8B39-BD42-83C7-CF5776521BBB}"/>
              </a:ext>
            </a:extLst>
          </p:cNvPr>
          <p:cNvSpPr>
            <a:spLocks noGrp="1"/>
          </p:cNvSpPr>
          <p:nvPr>
            <p:ph type="sldNum" sz="quarter" idx="12"/>
          </p:nvPr>
        </p:nvSpPr>
        <p:spPr/>
        <p:txBody>
          <a:bodyPr/>
          <a:lstStyle/>
          <a:p>
            <a:fld id="{9C4DAF8E-FDD9-D749-9BB5-653BA8DA8860}" type="slidenum">
              <a:rPr lang="en-US" smtClean="0"/>
              <a:pPr/>
              <a:t>5</a:t>
            </a:fld>
            <a:endParaRPr lang="en-US"/>
          </a:p>
        </p:txBody>
      </p:sp>
      <p:sp>
        <p:nvSpPr>
          <p:cNvPr id="3" name="Text Placeholder 2">
            <a:extLst>
              <a:ext uri="{FF2B5EF4-FFF2-40B4-BE49-F238E27FC236}">
                <a16:creationId xmlns:a16="http://schemas.microsoft.com/office/drawing/2014/main" id="{41729EE9-83BA-914A-B43E-4E19E778E0ED}"/>
              </a:ext>
            </a:extLst>
          </p:cNvPr>
          <p:cNvSpPr>
            <a:spLocks noGrp="1"/>
          </p:cNvSpPr>
          <p:nvPr>
            <p:ph type="body" sz="quarter" idx="13"/>
          </p:nvPr>
        </p:nvSpPr>
        <p:spPr/>
        <p:txBody>
          <a:bodyPr/>
          <a:lstStyle/>
          <a:p>
            <a:r>
              <a:rPr lang="en-US" dirty="0"/>
              <a:t>Every service in your pipeline.</a:t>
            </a:r>
          </a:p>
        </p:txBody>
      </p:sp>
      <p:sp>
        <p:nvSpPr>
          <p:cNvPr id="5" name="Title 4">
            <a:extLst>
              <a:ext uri="{FF2B5EF4-FFF2-40B4-BE49-F238E27FC236}">
                <a16:creationId xmlns:a16="http://schemas.microsoft.com/office/drawing/2014/main" id="{7FAE3BE4-0EE9-BB41-BFF9-BF9C84C3A980}"/>
              </a:ext>
            </a:extLst>
          </p:cNvPr>
          <p:cNvSpPr>
            <a:spLocks noGrp="1"/>
          </p:cNvSpPr>
          <p:nvPr>
            <p:ph type="title"/>
          </p:nvPr>
        </p:nvSpPr>
        <p:spPr/>
        <p:txBody>
          <a:bodyPr/>
          <a:lstStyle/>
          <a:p>
            <a:r>
              <a:rPr lang="en-US" dirty="0"/>
              <a:t>What is an Island?</a:t>
            </a:r>
          </a:p>
        </p:txBody>
      </p:sp>
      <p:pic>
        <p:nvPicPr>
          <p:cNvPr id="7" name="Picture 6">
            <a:extLst>
              <a:ext uri="{FF2B5EF4-FFF2-40B4-BE49-F238E27FC236}">
                <a16:creationId xmlns:a16="http://schemas.microsoft.com/office/drawing/2014/main" id="{8A65BDDD-8B8F-00E4-AB50-936D54B94C55}"/>
              </a:ext>
            </a:extLst>
          </p:cNvPr>
          <p:cNvPicPr>
            <a:picLocks noChangeAspect="1"/>
          </p:cNvPicPr>
          <p:nvPr/>
        </p:nvPicPr>
        <p:blipFill>
          <a:blip r:embed="rId2"/>
          <a:stretch>
            <a:fillRect/>
          </a:stretch>
        </p:blipFill>
        <p:spPr>
          <a:xfrm>
            <a:off x="1206501" y="2841763"/>
            <a:ext cx="800353" cy="866361"/>
          </a:xfrm>
          <a:prstGeom prst="rect">
            <a:avLst/>
          </a:prstGeom>
        </p:spPr>
      </p:pic>
      <p:pic>
        <p:nvPicPr>
          <p:cNvPr id="8" name="Picture 7">
            <a:extLst>
              <a:ext uri="{FF2B5EF4-FFF2-40B4-BE49-F238E27FC236}">
                <a16:creationId xmlns:a16="http://schemas.microsoft.com/office/drawing/2014/main" id="{574C3C23-65F7-F6B2-DD39-ED304FFBFCC0}"/>
              </a:ext>
            </a:extLst>
          </p:cNvPr>
          <p:cNvPicPr>
            <a:picLocks noChangeAspect="1"/>
          </p:cNvPicPr>
          <p:nvPr/>
        </p:nvPicPr>
        <p:blipFill>
          <a:blip r:embed="rId2"/>
          <a:stretch>
            <a:fillRect/>
          </a:stretch>
        </p:blipFill>
        <p:spPr>
          <a:xfrm>
            <a:off x="2962413" y="4501511"/>
            <a:ext cx="800353" cy="866361"/>
          </a:xfrm>
          <a:prstGeom prst="rect">
            <a:avLst/>
          </a:prstGeom>
        </p:spPr>
      </p:pic>
      <p:pic>
        <p:nvPicPr>
          <p:cNvPr id="9" name="Picture 8">
            <a:extLst>
              <a:ext uri="{FF2B5EF4-FFF2-40B4-BE49-F238E27FC236}">
                <a16:creationId xmlns:a16="http://schemas.microsoft.com/office/drawing/2014/main" id="{A7BB7825-C3CA-F771-CC9B-9B47D0CB9A9C}"/>
              </a:ext>
            </a:extLst>
          </p:cNvPr>
          <p:cNvPicPr>
            <a:picLocks noChangeAspect="1"/>
          </p:cNvPicPr>
          <p:nvPr/>
        </p:nvPicPr>
        <p:blipFill>
          <a:blip r:embed="rId2"/>
          <a:stretch>
            <a:fillRect/>
          </a:stretch>
        </p:blipFill>
        <p:spPr>
          <a:xfrm>
            <a:off x="4658692" y="2020128"/>
            <a:ext cx="800353" cy="866361"/>
          </a:xfrm>
          <a:prstGeom prst="rect">
            <a:avLst/>
          </a:prstGeom>
        </p:spPr>
      </p:pic>
      <p:pic>
        <p:nvPicPr>
          <p:cNvPr id="10" name="Picture 9">
            <a:extLst>
              <a:ext uri="{FF2B5EF4-FFF2-40B4-BE49-F238E27FC236}">
                <a16:creationId xmlns:a16="http://schemas.microsoft.com/office/drawing/2014/main" id="{8FA0BF50-E27B-CC91-B7EF-A0F0E8717434}"/>
              </a:ext>
            </a:extLst>
          </p:cNvPr>
          <p:cNvPicPr>
            <a:picLocks noChangeAspect="1"/>
          </p:cNvPicPr>
          <p:nvPr/>
        </p:nvPicPr>
        <p:blipFill>
          <a:blip r:embed="rId2"/>
          <a:stretch>
            <a:fillRect/>
          </a:stretch>
        </p:blipFill>
        <p:spPr>
          <a:xfrm>
            <a:off x="6547127" y="3635150"/>
            <a:ext cx="800353" cy="866361"/>
          </a:xfrm>
          <a:prstGeom prst="rect">
            <a:avLst/>
          </a:prstGeom>
        </p:spPr>
      </p:pic>
      <p:pic>
        <p:nvPicPr>
          <p:cNvPr id="11" name="Picture 10">
            <a:extLst>
              <a:ext uri="{FF2B5EF4-FFF2-40B4-BE49-F238E27FC236}">
                <a16:creationId xmlns:a16="http://schemas.microsoft.com/office/drawing/2014/main" id="{208A74D6-2430-D7E8-1BBF-0552A61BB12D}"/>
              </a:ext>
            </a:extLst>
          </p:cNvPr>
          <p:cNvPicPr>
            <a:picLocks noChangeAspect="1"/>
          </p:cNvPicPr>
          <p:nvPr/>
        </p:nvPicPr>
        <p:blipFill>
          <a:blip r:embed="rId2"/>
          <a:stretch>
            <a:fillRect/>
          </a:stretch>
        </p:blipFill>
        <p:spPr>
          <a:xfrm>
            <a:off x="8415689" y="1669030"/>
            <a:ext cx="800353" cy="866361"/>
          </a:xfrm>
          <a:prstGeom prst="rect">
            <a:avLst/>
          </a:prstGeom>
        </p:spPr>
      </p:pic>
      <p:pic>
        <p:nvPicPr>
          <p:cNvPr id="12" name="Picture 11">
            <a:extLst>
              <a:ext uri="{FF2B5EF4-FFF2-40B4-BE49-F238E27FC236}">
                <a16:creationId xmlns:a16="http://schemas.microsoft.com/office/drawing/2014/main" id="{2D05C403-B81C-929F-BD7E-0C9AE8AF8B10}"/>
              </a:ext>
            </a:extLst>
          </p:cNvPr>
          <p:cNvPicPr>
            <a:picLocks noChangeAspect="1"/>
          </p:cNvPicPr>
          <p:nvPr/>
        </p:nvPicPr>
        <p:blipFill>
          <a:blip r:embed="rId2"/>
          <a:stretch>
            <a:fillRect/>
          </a:stretch>
        </p:blipFill>
        <p:spPr>
          <a:xfrm>
            <a:off x="10185146" y="3232702"/>
            <a:ext cx="800353" cy="866361"/>
          </a:xfrm>
          <a:prstGeom prst="rect">
            <a:avLst/>
          </a:prstGeom>
        </p:spPr>
      </p:pic>
      <p:pic>
        <p:nvPicPr>
          <p:cNvPr id="14" name="Picture 13" descr="Icon&#10;&#10;Description automatically generated">
            <a:extLst>
              <a:ext uri="{FF2B5EF4-FFF2-40B4-BE49-F238E27FC236}">
                <a16:creationId xmlns:a16="http://schemas.microsoft.com/office/drawing/2014/main" id="{86E1DF04-3BA6-7CE2-59A9-43713B2705A5}"/>
              </a:ext>
            </a:extLst>
          </p:cNvPr>
          <p:cNvPicPr>
            <a:picLocks noChangeAspect="1"/>
          </p:cNvPicPr>
          <p:nvPr/>
        </p:nvPicPr>
        <p:blipFill>
          <a:blip r:embed="rId3"/>
          <a:stretch>
            <a:fillRect/>
          </a:stretch>
        </p:blipFill>
        <p:spPr>
          <a:xfrm>
            <a:off x="1149578" y="3841694"/>
            <a:ext cx="914198" cy="889332"/>
          </a:xfrm>
          <a:prstGeom prst="rect">
            <a:avLst/>
          </a:prstGeom>
        </p:spPr>
      </p:pic>
      <p:pic>
        <p:nvPicPr>
          <p:cNvPr id="16" name="Picture 15" descr="Icon&#10;&#10;Description automatically generated with medium confidence">
            <a:extLst>
              <a:ext uri="{FF2B5EF4-FFF2-40B4-BE49-F238E27FC236}">
                <a16:creationId xmlns:a16="http://schemas.microsoft.com/office/drawing/2014/main" id="{89E0EAE4-4AA0-5979-2732-ACFF2169660D}"/>
              </a:ext>
            </a:extLst>
          </p:cNvPr>
          <p:cNvPicPr>
            <a:picLocks noChangeAspect="1"/>
          </p:cNvPicPr>
          <p:nvPr/>
        </p:nvPicPr>
        <p:blipFill>
          <a:blip r:embed="rId4"/>
          <a:stretch>
            <a:fillRect/>
          </a:stretch>
        </p:blipFill>
        <p:spPr>
          <a:xfrm>
            <a:off x="3089138" y="5461073"/>
            <a:ext cx="546902" cy="890721"/>
          </a:xfrm>
          <a:prstGeom prst="rect">
            <a:avLst/>
          </a:prstGeom>
        </p:spPr>
      </p:pic>
      <p:pic>
        <p:nvPicPr>
          <p:cNvPr id="18" name="Picture 17" descr="Icon&#10;&#10;Description automatically generated">
            <a:extLst>
              <a:ext uri="{FF2B5EF4-FFF2-40B4-BE49-F238E27FC236}">
                <a16:creationId xmlns:a16="http://schemas.microsoft.com/office/drawing/2014/main" id="{C93F63CD-4F9A-8A7F-7618-E2B729697BF6}"/>
              </a:ext>
            </a:extLst>
          </p:cNvPr>
          <p:cNvPicPr>
            <a:picLocks noChangeAspect="1"/>
          </p:cNvPicPr>
          <p:nvPr/>
        </p:nvPicPr>
        <p:blipFill>
          <a:blip r:embed="rId5"/>
          <a:stretch>
            <a:fillRect/>
          </a:stretch>
        </p:blipFill>
        <p:spPr>
          <a:xfrm>
            <a:off x="4694577" y="3006946"/>
            <a:ext cx="722849" cy="889332"/>
          </a:xfrm>
          <a:prstGeom prst="rect">
            <a:avLst/>
          </a:prstGeom>
        </p:spPr>
      </p:pic>
      <p:pic>
        <p:nvPicPr>
          <p:cNvPr id="20" name="Picture 19" descr="Shape, icon, arrow&#10;&#10;Description automatically generated">
            <a:extLst>
              <a:ext uri="{FF2B5EF4-FFF2-40B4-BE49-F238E27FC236}">
                <a16:creationId xmlns:a16="http://schemas.microsoft.com/office/drawing/2014/main" id="{921D6560-FFAA-BFAB-7237-096933A0E54E}"/>
              </a:ext>
            </a:extLst>
          </p:cNvPr>
          <p:cNvPicPr>
            <a:picLocks noChangeAspect="1"/>
          </p:cNvPicPr>
          <p:nvPr/>
        </p:nvPicPr>
        <p:blipFill>
          <a:blip r:embed="rId6"/>
          <a:stretch>
            <a:fillRect/>
          </a:stretch>
        </p:blipFill>
        <p:spPr>
          <a:xfrm>
            <a:off x="6479303" y="4601337"/>
            <a:ext cx="936000" cy="866362"/>
          </a:xfrm>
          <a:prstGeom prst="rect">
            <a:avLst/>
          </a:prstGeom>
        </p:spPr>
      </p:pic>
      <p:pic>
        <p:nvPicPr>
          <p:cNvPr id="22" name="Picture 21" descr="A picture containing text, tableware, dishware, plate&#10;&#10;Description automatically generated">
            <a:extLst>
              <a:ext uri="{FF2B5EF4-FFF2-40B4-BE49-F238E27FC236}">
                <a16:creationId xmlns:a16="http://schemas.microsoft.com/office/drawing/2014/main" id="{BDACA6CF-A7DE-07DF-2A1A-ECE17B631A7D}"/>
              </a:ext>
            </a:extLst>
          </p:cNvPr>
          <p:cNvPicPr>
            <a:picLocks noChangeAspect="1"/>
          </p:cNvPicPr>
          <p:nvPr/>
        </p:nvPicPr>
        <p:blipFill>
          <a:blip r:embed="rId7"/>
          <a:stretch>
            <a:fillRect/>
          </a:stretch>
        </p:blipFill>
        <p:spPr>
          <a:xfrm>
            <a:off x="10023591" y="4234102"/>
            <a:ext cx="1123461" cy="658348"/>
          </a:xfrm>
          <a:prstGeom prst="rect">
            <a:avLst/>
          </a:prstGeom>
        </p:spPr>
      </p:pic>
      <p:pic>
        <p:nvPicPr>
          <p:cNvPr id="24" name="Picture 23" descr="A close-up of a cross&#10;&#10;Description automatically generated with low confidence">
            <a:extLst>
              <a:ext uri="{FF2B5EF4-FFF2-40B4-BE49-F238E27FC236}">
                <a16:creationId xmlns:a16="http://schemas.microsoft.com/office/drawing/2014/main" id="{D488722E-9E95-20A2-0C2C-2A07BB56E30C}"/>
              </a:ext>
            </a:extLst>
          </p:cNvPr>
          <p:cNvPicPr>
            <a:picLocks noChangeAspect="1"/>
          </p:cNvPicPr>
          <p:nvPr/>
        </p:nvPicPr>
        <p:blipFill>
          <a:blip r:embed="rId8"/>
          <a:stretch>
            <a:fillRect/>
          </a:stretch>
        </p:blipFill>
        <p:spPr>
          <a:xfrm>
            <a:off x="8356793" y="2652592"/>
            <a:ext cx="918144" cy="866361"/>
          </a:xfrm>
          <a:prstGeom prst="rect">
            <a:avLst/>
          </a:prstGeom>
        </p:spPr>
      </p:pic>
    </p:spTree>
    <p:extLst>
      <p:ext uri="{BB962C8B-B14F-4D97-AF65-F5344CB8AC3E}">
        <p14:creationId xmlns:p14="http://schemas.microsoft.com/office/powerpoint/2010/main" val="18811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75B2F7-8B39-BD42-83C7-CF5776521BBB}"/>
              </a:ext>
            </a:extLst>
          </p:cNvPr>
          <p:cNvSpPr>
            <a:spLocks noGrp="1"/>
          </p:cNvSpPr>
          <p:nvPr>
            <p:ph type="sldNum" sz="quarter" idx="12"/>
          </p:nvPr>
        </p:nvSpPr>
        <p:spPr/>
        <p:txBody>
          <a:bodyPr/>
          <a:lstStyle/>
          <a:p>
            <a:fld id="{9C4DAF8E-FDD9-D749-9BB5-653BA8DA8860}" type="slidenum">
              <a:rPr lang="en-US" smtClean="0"/>
              <a:pPr/>
              <a:t>6</a:t>
            </a:fld>
            <a:endParaRPr lang="en-US"/>
          </a:p>
        </p:txBody>
      </p:sp>
      <p:sp>
        <p:nvSpPr>
          <p:cNvPr id="3" name="Text Placeholder 2">
            <a:extLst>
              <a:ext uri="{FF2B5EF4-FFF2-40B4-BE49-F238E27FC236}">
                <a16:creationId xmlns:a16="http://schemas.microsoft.com/office/drawing/2014/main" id="{41729EE9-83BA-914A-B43E-4E19E778E0ED}"/>
              </a:ext>
            </a:extLst>
          </p:cNvPr>
          <p:cNvSpPr>
            <a:spLocks noGrp="1"/>
          </p:cNvSpPr>
          <p:nvPr>
            <p:ph type="body" sz="quarter" idx="13"/>
          </p:nvPr>
        </p:nvSpPr>
        <p:spPr/>
        <p:txBody>
          <a:bodyPr/>
          <a:lstStyle/>
          <a:p>
            <a:r>
              <a:rPr lang="en-US" dirty="0"/>
              <a:t>Every service in your pipeline has a way to store secrets.</a:t>
            </a:r>
          </a:p>
        </p:txBody>
      </p:sp>
      <p:sp>
        <p:nvSpPr>
          <p:cNvPr id="5" name="Title 4">
            <a:extLst>
              <a:ext uri="{FF2B5EF4-FFF2-40B4-BE49-F238E27FC236}">
                <a16:creationId xmlns:a16="http://schemas.microsoft.com/office/drawing/2014/main" id="{7FAE3BE4-0EE9-BB41-BFF9-BF9C84C3A980}"/>
              </a:ext>
            </a:extLst>
          </p:cNvPr>
          <p:cNvSpPr>
            <a:spLocks noGrp="1"/>
          </p:cNvSpPr>
          <p:nvPr>
            <p:ph type="title"/>
          </p:nvPr>
        </p:nvSpPr>
        <p:spPr/>
        <p:txBody>
          <a:bodyPr/>
          <a:lstStyle/>
          <a:p>
            <a:r>
              <a:rPr lang="en-US" dirty="0"/>
              <a:t>What is an Island of Security?</a:t>
            </a:r>
          </a:p>
        </p:txBody>
      </p:sp>
      <p:pic>
        <p:nvPicPr>
          <p:cNvPr id="7" name="Picture 6">
            <a:extLst>
              <a:ext uri="{FF2B5EF4-FFF2-40B4-BE49-F238E27FC236}">
                <a16:creationId xmlns:a16="http://schemas.microsoft.com/office/drawing/2014/main" id="{8A65BDDD-8B8F-00E4-AB50-936D54B94C55}"/>
              </a:ext>
            </a:extLst>
          </p:cNvPr>
          <p:cNvPicPr>
            <a:picLocks noChangeAspect="1"/>
          </p:cNvPicPr>
          <p:nvPr/>
        </p:nvPicPr>
        <p:blipFill>
          <a:blip r:embed="rId2"/>
          <a:stretch>
            <a:fillRect/>
          </a:stretch>
        </p:blipFill>
        <p:spPr>
          <a:xfrm>
            <a:off x="1206501" y="2841763"/>
            <a:ext cx="800353" cy="866361"/>
          </a:xfrm>
          <a:prstGeom prst="rect">
            <a:avLst/>
          </a:prstGeom>
        </p:spPr>
      </p:pic>
      <p:pic>
        <p:nvPicPr>
          <p:cNvPr id="8" name="Picture 7">
            <a:extLst>
              <a:ext uri="{FF2B5EF4-FFF2-40B4-BE49-F238E27FC236}">
                <a16:creationId xmlns:a16="http://schemas.microsoft.com/office/drawing/2014/main" id="{574C3C23-65F7-F6B2-DD39-ED304FFBFCC0}"/>
              </a:ext>
            </a:extLst>
          </p:cNvPr>
          <p:cNvPicPr>
            <a:picLocks noChangeAspect="1"/>
          </p:cNvPicPr>
          <p:nvPr/>
        </p:nvPicPr>
        <p:blipFill>
          <a:blip r:embed="rId2"/>
          <a:stretch>
            <a:fillRect/>
          </a:stretch>
        </p:blipFill>
        <p:spPr>
          <a:xfrm>
            <a:off x="2962413" y="4501511"/>
            <a:ext cx="800353" cy="866361"/>
          </a:xfrm>
          <a:prstGeom prst="rect">
            <a:avLst/>
          </a:prstGeom>
        </p:spPr>
      </p:pic>
      <p:pic>
        <p:nvPicPr>
          <p:cNvPr id="9" name="Picture 8">
            <a:extLst>
              <a:ext uri="{FF2B5EF4-FFF2-40B4-BE49-F238E27FC236}">
                <a16:creationId xmlns:a16="http://schemas.microsoft.com/office/drawing/2014/main" id="{A7BB7825-C3CA-F771-CC9B-9B47D0CB9A9C}"/>
              </a:ext>
            </a:extLst>
          </p:cNvPr>
          <p:cNvPicPr>
            <a:picLocks noChangeAspect="1"/>
          </p:cNvPicPr>
          <p:nvPr/>
        </p:nvPicPr>
        <p:blipFill>
          <a:blip r:embed="rId2"/>
          <a:stretch>
            <a:fillRect/>
          </a:stretch>
        </p:blipFill>
        <p:spPr>
          <a:xfrm>
            <a:off x="4658692" y="2020128"/>
            <a:ext cx="800353" cy="866361"/>
          </a:xfrm>
          <a:prstGeom prst="rect">
            <a:avLst/>
          </a:prstGeom>
        </p:spPr>
      </p:pic>
      <p:pic>
        <p:nvPicPr>
          <p:cNvPr id="10" name="Picture 9">
            <a:extLst>
              <a:ext uri="{FF2B5EF4-FFF2-40B4-BE49-F238E27FC236}">
                <a16:creationId xmlns:a16="http://schemas.microsoft.com/office/drawing/2014/main" id="{8FA0BF50-E27B-CC91-B7EF-A0F0E8717434}"/>
              </a:ext>
            </a:extLst>
          </p:cNvPr>
          <p:cNvPicPr>
            <a:picLocks noChangeAspect="1"/>
          </p:cNvPicPr>
          <p:nvPr/>
        </p:nvPicPr>
        <p:blipFill>
          <a:blip r:embed="rId2"/>
          <a:stretch>
            <a:fillRect/>
          </a:stretch>
        </p:blipFill>
        <p:spPr>
          <a:xfrm>
            <a:off x="6547127" y="3635150"/>
            <a:ext cx="800353" cy="866361"/>
          </a:xfrm>
          <a:prstGeom prst="rect">
            <a:avLst/>
          </a:prstGeom>
        </p:spPr>
      </p:pic>
      <p:pic>
        <p:nvPicPr>
          <p:cNvPr id="12" name="Picture 11">
            <a:extLst>
              <a:ext uri="{FF2B5EF4-FFF2-40B4-BE49-F238E27FC236}">
                <a16:creationId xmlns:a16="http://schemas.microsoft.com/office/drawing/2014/main" id="{2D05C403-B81C-929F-BD7E-0C9AE8AF8B10}"/>
              </a:ext>
            </a:extLst>
          </p:cNvPr>
          <p:cNvPicPr>
            <a:picLocks noChangeAspect="1"/>
          </p:cNvPicPr>
          <p:nvPr/>
        </p:nvPicPr>
        <p:blipFill>
          <a:blip r:embed="rId2"/>
          <a:stretch>
            <a:fillRect/>
          </a:stretch>
        </p:blipFill>
        <p:spPr>
          <a:xfrm>
            <a:off x="10185146" y="3232702"/>
            <a:ext cx="800353" cy="866361"/>
          </a:xfrm>
          <a:prstGeom prst="rect">
            <a:avLst/>
          </a:prstGeom>
        </p:spPr>
      </p:pic>
      <p:pic>
        <p:nvPicPr>
          <p:cNvPr id="14" name="Picture 13" descr="Icon&#10;&#10;Description automatically generated">
            <a:extLst>
              <a:ext uri="{FF2B5EF4-FFF2-40B4-BE49-F238E27FC236}">
                <a16:creationId xmlns:a16="http://schemas.microsoft.com/office/drawing/2014/main" id="{86E1DF04-3BA6-7CE2-59A9-43713B2705A5}"/>
              </a:ext>
            </a:extLst>
          </p:cNvPr>
          <p:cNvPicPr>
            <a:picLocks noChangeAspect="1"/>
          </p:cNvPicPr>
          <p:nvPr/>
        </p:nvPicPr>
        <p:blipFill>
          <a:blip r:embed="rId3"/>
          <a:stretch>
            <a:fillRect/>
          </a:stretch>
        </p:blipFill>
        <p:spPr>
          <a:xfrm>
            <a:off x="1149578" y="3841694"/>
            <a:ext cx="914198" cy="889332"/>
          </a:xfrm>
          <a:prstGeom prst="rect">
            <a:avLst/>
          </a:prstGeom>
        </p:spPr>
      </p:pic>
      <p:pic>
        <p:nvPicPr>
          <p:cNvPr id="16" name="Picture 15" descr="Icon&#10;&#10;Description automatically generated with medium confidence">
            <a:extLst>
              <a:ext uri="{FF2B5EF4-FFF2-40B4-BE49-F238E27FC236}">
                <a16:creationId xmlns:a16="http://schemas.microsoft.com/office/drawing/2014/main" id="{89E0EAE4-4AA0-5979-2732-ACFF2169660D}"/>
              </a:ext>
            </a:extLst>
          </p:cNvPr>
          <p:cNvPicPr>
            <a:picLocks noChangeAspect="1"/>
          </p:cNvPicPr>
          <p:nvPr/>
        </p:nvPicPr>
        <p:blipFill>
          <a:blip r:embed="rId4"/>
          <a:stretch>
            <a:fillRect/>
          </a:stretch>
        </p:blipFill>
        <p:spPr>
          <a:xfrm>
            <a:off x="3089138" y="5461073"/>
            <a:ext cx="546902" cy="890721"/>
          </a:xfrm>
          <a:prstGeom prst="rect">
            <a:avLst/>
          </a:prstGeom>
        </p:spPr>
      </p:pic>
      <p:pic>
        <p:nvPicPr>
          <p:cNvPr id="18" name="Picture 17" descr="Icon&#10;&#10;Description automatically generated">
            <a:extLst>
              <a:ext uri="{FF2B5EF4-FFF2-40B4-BE49-F238E27FC236}">
                <a16:creationId xmlns:a16="http://schemas.microsoft.com/office/drawing/2014/main" id="{C93F63CD-4F9A-8A7F-7618-E2B729697BF6}"/>
              </a:ext>
            </a:extLst>
          </p:cNvPr>
          <p:cNvPicPr>
            <a:picLocks noChangeAspect="1"/>
          </p:cNvPicPr>
          <p:nvPr/>
        </p:nvPicPr>
        <p:blipFill>
          <a:blip r:embed="rId5"/>
          <a:stretch>
            <a:fillRect/>
          </a:stretch>
        </p:blipFill>
        <p:spPr>
          <a:xfrm>
            <a:off x="4694577" y="3006946"/>
            <a:ext cx="722849" cy="889332"/>
          </a:xfrm>
          <a:prstGeom prst="rect">
            <a:avLst/>
          </a:prstGeom>
        </p:spPr>
      </p:pic>
      <p:pic>
        <p:nvPicPr>
          <p:cNvPr id="20" name="Picture 19" descr="Shape, icon, arrow&#10;&#10;Description automatically generated">
            <a:extLst>
              <a:ext uri="{FF2B5EF4-FFF2-40B4-BE49-F238E27FC236}">
                <a16:creationId xmlns:a16="http://schemas.microsoft.com/office/drawing/2014/main" id="{921D6560-FFAA-BFAB-7237-096933A0E54E}"/>
              </a:ext>
            </a:extLst>
          </p:cNvPr>
          <p:cNvPicPr>
            <a:picLocks noChangeAspect="1"/>
          </p:cNvPicPr>
          <p:nvPr/>
        </p:nvPicPr>
        <p:blipFill>
          <a:blip r:embed="rId6"/>
          <a:stretch>
            <a:fillRect/>
          </a:stretch>
        </p:blipFill>
        <p:spPr>
          <a:xfrm>
            <a:off x="6479303" y="4601337"/>
            <a:ext cx="936000" cy="866362"/>
          </a:xfrm>
          <a:prstGeom prst="rect">
            <a:avLst/>
          </a:prstGeom>
        </p:spPr>
      </p:pic>
      <p:pic>
        <p:nvPicPr>
          <p:cNvPr id="22" name="Picture 21" descr="A picture containing text, tableware, dishware, plate&#10;&#10;Description automatically generated">
            <a:extLst>
              <a:ext uri="{FF2B5EF4-FFF2-40B4-BE49-F238E27FC236}">
                <a16:creationId xmlns:a16="http://schemas.microsoft.com/office/drawing/2014/main" id="{BDACA6CF-A7DE-07DF-2A1A-ECE17B631A7D}"/>
              </a:ext>
            </a:extLst>
          </p:cNvPr>
          <p:cNvPicPr>
            <a:picLocks noChangeAspect="1"/>
          </p:cNvPicPr>
          <p:nvPr/>
        </p:nvPicPr>
        <p:blipFill>
          <a:blip r:embed="rId7"/>
          <a:stretch>
            <a:fillRect/>
          </a:stretch>
        </p:blipFill>
        <p:spPr>
          <a:xfrm>
            <a:off x="10023591" y="4234102"/>
            <a:ext cx="1123461" cy="658348"/>
          </a:xfrm>
          <a:prstGeom prst="rect">
            <a:avLst/>
          </a:prstGeom>
        </p:spPr>
      </p:pic>
      <p:pic>
        <p:nvPicPr>
          <p:cNvPr id="24" name="Picture 23" descr="A close-up of a cross&#10;&#10;Description automatically generated with low confidence">
            <a:extLst>
              <a:ext uri="{FF2B5EF4-FFF2-40B4-BE49-F238E27FC236}">
                <a16:creationId xmlns:a16="http://schemas.microsoft.com/office/drawing/2014/main" id="{D488722E-9E95-20A2-0C2C-2A07BB56E30C}"/>
              </a:ext>
            </a:extLst>
          </p:cNvPr>
          <p:cNvPicPr>
            <a:picLocks noChangeAspect="1"/>
          </p:cNvPicPr>
          <p:nvPr/>
        </p:nvPicPr>
        <p:blipFill>
          <a:blip r:embed="rId8"/>
          <a:stretch>
            <a:fillRect/>
          </a:stretch>
        </p:blipFill>
        <p:spPr>
          <a:xfrm>
            <a:off x="8356793" y="2652592"/>
            <a:ext cx="918144" cy="866361"/>
          </a:xfrm>
          <a:prstGeom prst="rect">
            <a:avLst/>
          </a:prstGeom>
        </p:spPr>
      </p:pic>
      <p:sp>
        <p:nvSpPr>
          <p:cNvPr id="2" name="Rectangle 1">
            <a:extLst>
              <a:ext uri="{FF2B5EF4-FFF2-40B4-BE49-F238E27FC236}">
                <a16:creationId xmlns:a16="http://schemas.microsoft.com/office/drawing/2014/main" id="{AF269151-BA33-80A5-D080-4C8F904D808D}"/>
              </a:ext>
            </a:extLst>
          </p:cNvPr>
          <p:cNvSpPr/>
          <p:nvPr/>
        </p:nvSpPr>
        <p:spPr>
          <a:xfrm>
            <a:off x="4585252" y="344557"/>
            <a:ext cx="2830051" cy="601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480FA1-8D41-3360-4BDF-E469FBF271C2}"/>
              </a:ext>
            </a:extLst>
          </p:cNvPr>
          <p:cNvSpPr/>
          <p:nvPr/>
        </p:nvSpPr>
        <p:spPr>
          <a:xfrm>
            <a:off x="5417426" y="1311965"/>
            <a:ext cx="4223531" cy="431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8A74D6-2430-D7E8-1BBF-0552A61BB12D}"/>
              </a:ext>
            </a:extLst>
          </p:cNvPr>
          <p:cNvPicPr>
            <a:picLocks noChangeAspect="1"/>
          </p:cNvPicPr>
          <p:nvPr/>
        </p:nvPicPr>
        <p:blipFill>
          <a:blip r:embed="rId2"/>
          <a:stretch>
            <a:fillRect/>
          </a:stretch>
        </p:blipFill>
        <p:spPr>
          <a:xfrm>
            <a:off x="8415689" y="1669030"/>
            <a:ext cx="800353" cy="866361"/>
          </a:xfrm>
          <a:prstGeom prst="rect">
            <a:avLst/>
          </a:prstGeom>
        </p:spPr>
      </p:pic>
      <p:sp>
        <p:nvSpPr>
          <p:cNvPr id="13" name="TextBox 12">
            <a:extLst>
              <a:ext uri="{FF2B5EF4-FFF2-40B4-BE49-F238E27FC236}">
                <a16:creationId xmlns:a16="http://schemas.microsoft.com/office/drawing/2014/main" id="{823AEF35-6BA2-0D76-1693-6C9E130F0F37}"/>
              </a:ext>
            </a:extLst>
          </p:cNvPr>
          <p:cNvSpPr txBox="1"/>
          <p:nvPr/>
        </p:nvSpPr>
        <p:spPr>
          <a:xfrm>
            <a:off x="1124686" y="4731026"/>
            <a:ext cx="958917"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Secrets</a:t>
            </a:r>
          </a:p>
        </p:txBody>
      </p:sp>
      <p:sp>
        <p:nvSpPr>
          <p:cNvPr id="17" name="TextBox 16">
            <a:extLst>
              <a:ext uri="{FF2B5EF4-FFF2-40B4-BE49-F238E27FC236}">
                <a16:creationId xmlns:a16="http://schemas.microsoft.com/office/drawing/2014/main" id="{C590ADDD-057E-E44C-1554-00FD75453050}"/>
              </a:ext>
            </a:extLst>
          </p:cNvPr>
          <p:cNvSpPr txBox="1"/>
          <p:nvPr/>
        </p:nvSpPr>
        <p:spPr>
          <a:xfrm>
            <a:off x="2689167" y="6351794"/>
            <a:ext cx="1346844"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Credentials</a:t>
            </a:r>
          </a:p>
        </p:txBody>
      </p:sp>
      <p:sp>
        <p:nvSpPr>
          <p:cNvPr id="19" name="TextBox 18">
            <a:extLst>
              <a:ext uri="{FF2B5EF4-FFF2-40B4-BE49-F238E27FC236}">
                <a16:creationId xmlns:a16="http://schemas.microsoft.com/office/drawing/2014/main" id="{0C527724-EEDA-B125-BE37-EA234CD6C672}"/>
              </a:ext>
            </a:extLst>
          </p:cNvPr>
          <p:cNvSpPr txBox="1"/>
          <p:nvPr/>
        </p:nvSpPr>
        <p:spPr>
          <a:xfrm>
            <a:off x="4382579" y="3896278"/>
            <a:ext cx="1346844"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Credentials</a:t>
            </a:r>
          </a:p>
        </p:txBody>
      </p:sp>
      <p:sp>
        <p:nvSpPr>
          <p:cNvPr id="21" name="TextBox 20">
            <a:extLst>
              <a:ext uri="{FF2B5EF4-FFF2-40B4-BE49-F238E27FC236}">
                <a16:creationId xmlns:a16="http://schemas.microsoft.com/office/drawing/2014/main" id="{E59A9CB1-7F21-211A-6F7B-9F85D420EA36}"/>
              </a:ext>
            </a:extLst>
          </p:cNvPr>
          <p:cNvSpPr txBox="1"/>
          <p:nvPr/>
        </p:nvSpPr>
        <p:spPr>
          <a:xfrm>
            <a:off x="6467844" y="5461073"/>
            <a:ext cx="958917"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Secrets</a:t>
            </a:r>
          </a:p>
        </p:txBody>
      </p:sp>
      <p:sp>
        <p:nvSpPr>
          <p:cNvPr id="23" name="TextBox 22">
            <a:extLst>
              <a:ext uri="{FF2B5EF4-FFF2-40B4-BE49-F238E27FC236}">
                <a16:creationId xmlns:a16="http://schemas.microsoft.com/office/drawing/2014/main" id="{DBBEE77C-FF91-FE5F-4BB0-B5CD0AF12093}"/>
              </a:ext>
            </a:extLst>
          </p:cNvPr>
          <p:cNvSpPr txBox="1"/>
          <p:nvPr/>
        </p:nvSpPr>
        <p:spPr>
          <a:xfrm>
            <a:off x="8241829" y="3518953"/>
            <a:ext cx="1148071"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Key Vault</a:t>
            </a:r>
          </a:p>
        </p:txBody>
      </p:sp>
      <p:sp>
        <p:nvSpPr>
          <p:cNvPr id="25" name="TextBox 24">
            <a:extLst>
              <a:ext uri="{FF2B5EF4-FFF2-40B4-BE49-F238E27FC236}">
                <a16:creationId xmlns:a16="http://schemas.microsoft.com/office/drawing/2014/main" id="{64F70E15-ACF1-94EE-DEAC-69824BB95190}"/>
              </a:ext>
            </a:extLst>
          </p:cNvPr>
          <p:cNvSpPr txBox="1"/>
          <p:nvPr/>
        </p:nvSpPr>
        <p:spPr>
          <a:xfrm>
            <a:off x="9621755" y="4892450"/>
            <a:ext cx="1927131"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Secrets Manager</a:t>
            </a:r>
          </a:p>
        </p:txBody>
      </p:sp>
    </p:spTree>
    <p:extLst>
      <p:ext uri="{BB962C8B-B14F-4D97-AF65-F5344CB8AC3E}">
        <p14:creationId xmlns:p14="http://schemas.microsoft.com/office/powerpoint/2010/main" val="26774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3" grpId="0"/>
      <p:bldP spid="17" grpId="0"/>
      <p:bldP spid="19" grpId="0"/>
      <p:bldP spid="21" grpId="0"/>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75B2F7-8B39-BD42-83C7-CF5776521BBB}"/>
              </a:ext>
            </a:extLst>
          </p:cNvPr>
          <p:cNvSpPr>
            <a:spLocks noGrp="1"/>
          </p:cNvSpPr>
          <p:nvPr>
            <p:ph type="sldNum" sz="quarter" idx="12"/>
          </p:nvPr>
        </p:nvSpPr>
        <p:spPr/>
        <p:txBody>
          <a:bodyPr/>
          <a:lstStyle/>
          <a:p>
            <a:fld id="{9C4DAF8E-FDD9-D749-9BB5-653BA8DA8860}" type="slidenum">
              <a:rPr lang="en-US" smtClean="0"/>
              <a:pPr/>
              <a:t>7</a:t>
            </a:fld>
            <a:endParaRPr lang="en-US"/>
          </a:p>
        </p:txBody>
      </p:sp>
      <p:sp>
        <p:nvSpPr>
          <p:cNvPr id="3" name="Text Placeholder 2">
            <a:extLst>
              <a:ext uri="{FF2B5EF4-FFF2-40B4-BE49-F238E27FC236}">
                <a16:creationId xmlns:a16="http://schemas.microsoft.com/office/drawing/2014/main" id="{41729EE9-83BA-914A-B43E-4E19E778E0ED}"/>
              </a:ext>
            </a:extLst>
          </p:cNvPr>
          <p:cNvSpPr>
            <a:spLocks noGrp="1"/>
          </p:cNvSpPr>
          <p:nvPr>
            <p:ph type="body" sz="quarter" idx="13"/>
          </p:nvPr>
        </p:nvSpPr>
        <p:spPr/>
        <p:txBody>
          <a:bodyPr/>
          <a:lstStyle/>
          <a:p>
            <a:r>
              <a:rPr lang="en-US" dirty="0"/>
              <a:t>Centralized service for secrets management.</a:t>
            </a:r>
          </a:p>
        </p:txBody>
      </p:sp>
      <p:sp>
        <p:nvSpPr>
          <p:cNvPr id="5" name="Title 4">
            <a:extLst>
              <a:ext uri="{FF2B5EF4-FFF2-40B4-BE49-F238E27FC236}">
                <a16:creationId xmlns:a16="http://schemas.microsoft.com/office/drawing/2014/main" id="{7FAE3BE4-0EE9-BB41-BFF9-BF9C84C3A980}"/>
              </a:ext>
            </a:extLst>
          </p:cNvPr>
          <p:cNvSpPr>
            <a:spLocks noGrp="1"/>
          </p:cNvSpPr>
          <p:nvPr>
            <p:ph type="title"/>
          </p:nvPr>
        </p:nvSpPr>
        <p:spPr/>
        <p:txBody>
          <a:bodyPr/>
          <a:lstStyle/>
          <a:p>
            <a:r>
              <a:rPr lang="en-US" dirty="0"/>
              <a:t>How can we bridge Islands of Security?</a:t>
            </a:r>
          </a:p>
        </p:txBody>
      </p:sp>
      <p:grpSp>
        <p:nvGrpSpPr>
          <p:cNvPr id="15" name="Group 14">
            <a:extLst>
              <a:ext uri="{FF2B5EF4-FFF2-40B4-BE49-F238E27FC236}">
                <a16:creationId xmlns:a16="http://schemas.microsoft.com/office/drawing/2014/main" id="{C656FAB2-A5A6-FEB8-5FF5-86AF6B9F99A1}"/>
              </a:ext>
            </a:extLst>
          </p:cNvPr>
          <p:cNvGrpSpPr/>
          <p:nvPr/>
        </p:nvGrpSpPr>
        <p:grpSpPr>
          <a:xfrm>
            <a:off x="1124686" y="2841763"/>
            <a:ext cx="958917" cy="2258595"/>
            <a:chOff x="1124686" y="2841763"/>
            <a:chExt cx="958917" cy="2258595"/>
          </a:xfrm>
        </p:grpSpPr>
        <p:pic>
          <p:nvPicPr>
            <p:cNvPr id="7" name="Picture 6">
              <a:extLst>
                <a:ext uri="{FF2B5EF4-FFF2-40B4-BE49-F238E27FC236}">
                  <a16:creationId xmlns:a16="http://schemas.microsoft.com/office/drawing/2014/main" id="{8A65BDDD-8B8F-00E4-AB50-936D54B94C55}"/>
                </a:ext>
              </a:extLst>
            </p:cNvPr>
            <p:cNvPicPr>
              <a:picLocks noChangeAspect="1"/>
            </p:cNvPicPr>
            <p:nvPr/>
          </p:nvPicPr>
          <p:blipFill>
            <a:blip r:embed="rId2"/>
            <a:stretch>
              <a:fillRect/>
            </a:stretch>
          </p:blipFill>
          <p:spPr>
            <a:xfrm>
              <a:off x="1206501" y="2841763"/>
              <a:ext cx="800353" cy="866361"/>
            </a:xfrm>
            <a:prstGeom prst="rect">
              <a:avLst/>
            </a:prstGeom>
          </p:spPr>
        </p:pic>
        <p:pic>
          <p:nvPicPr>
            <p:cNvPr id="14" name="Picture 13" descr="Icon&#10;&#10;Description automatically generated">
              <a:extLst>
                <a:ext uri="{FF2B5EF4-FFF2-40B4-BE49-F238E27FC236}">
                  <a16:creationId xmlns:a16="http://schemas.microsoft.com/office/drawing/2014/main" id="{86E1DF04-3BA6-7CE2-59A9-43713B2705A5}"/>
                </a:ext>
              </a:extLst>
            </p:cNvPr>
            <p:cNvPicPr>
              <a:picLocks noChangeAspect="1"/>
            </p:cNvPicPr>
            <p:nvPr/>
          </p:nvPicPr>
          <p:blipFill>
            <a:blip r:embed="rId3"/>
            <a:stretch>
              <a:fillRect/>
            </a:stretch>
          </p:blipFill>
          <p:spPr>
            <a:xfrm>
              <a:off x="1149578" y="3841694"/>
              <a:ext cx="914198" cy="889332"/>
            </a:xfrm>
            <a:prstGeom prst="rect">
              <a:avLst/>
            </a:prstGeom>
          </p:spPr>
        </p:pic>
        <p:sp>
          <p:nvSpPr>
            <p:cNvPr id="13" name="TextBox 12">
              <a:extLst>
                <a:ext uri="{FF2B5EF4-FFF2-40B4-BE49-F238E27FC236}">
                  <a16:creationId xmlns:a16="http://schemas.microsoft.com/office/drawing/2014/main" id="{823AEF35-6BA2-0D76-1693-6C9E130F0F37}"/>
                </a:ext>
              </a:extLst>
            </p:cNvPr>
            <p:cNvSpPr txBox="1"/>
            <p:nvPr/>
          </p:nvSpPr>
          <p:spPr>
            <a:xfrm>
              <a:off x="1124686" y="4731026"/>
              <a:ext cx="958917"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Secrets</a:t>
              </a:r>
            </a:p>
          </p:txBody>
        </p:sp>
      </p:grpSp>
      <p:grpSp>
        <p:nvGrpSpPr>
          <p:cNvPr id="26" name="Group 25">
            <a:extLst>
              <a:ext uri="{FF2B5EF4-FFF2-40B4-BE49-F238E27FC236}">
                <a16:creationId xmlns:a16="http://schemas.microsoft.com/office/drawing/2014/main" id="{956FEBDC-2230-E8A1-BA5E-AE6A257A2D5B}"/>
              </a:ext>
            </a:extLst>
          </p:cNvPr>
          <p:cNvGrpSpPr/>
          <p:nvPr/>
        </p:nvGrpSpPr>
        <p:grpSpPr>
          <a:xfrm>
            <a:off x="2689167" y="4501511"/>
            <a:ext cx="1346844" cy="2219615"/>
            <a:chOff x="2689167" y="4501511"/>
            <a:chExt cx="1346844" cy="2219615"/>
          </a:xfrm>
        </p:grpSpPr>
        <p:pic>
          <p:nvPicPr>
            <p:cNvPr id="8" name="Picture 7">
              <a:extLst>
                <a:ext uri="{FF2B5EF4-FFF2-40B4-BE49-F238E27FC236}">
                  <a16:creationId xmlns:a16="http://schemas.microsoft.com/office/drawing/2014/main" id="{574C3C23-65F7-F6B2-DD39-ED304FFBFCC0}"/>
                </a:ext>
              </a:extLst>
            </p:cNvPr>
            <p:cNvPicPr>
              <a:picLocks noChangeAspect="1"/>
            </p:cNvPicPr>
            <p:nvPr/>
          </p:nvPicPr>
          <p:blipFill>
            <a:blip r:embed="rId2"/>
            <a:stretch>
              <a:fillRect/>
            </a:stretch>
          </p:blipFill>
          <p:spPr>
            <a:xfrm>
              <a:off x="2962413" y="4501511"/>
              <a:ext cx="800353" cy="866361"/>
            </a:xfrm>
            <a:prstGeom prst="rect">
              <a:avLst/>
            </a:prstGeom>
          </p:spPr>
        </p:pic>
        <p:pic>
          <p:nvPicPr>
            <p:cNvPr id="16" name="Picture 15" descr="Icon&#10;&#10;Description automatically generated with medium confidence">
              <a:extLst>
                <a:ext uri="{FF2B5EF4-FFF2-40B4-BE49-F238E27FC236}">
                  <a16:creationId xmlns:a16="http://schemas.microsoft.com/office/drawing/2014/main" id="{89E0EAE4-4AA0-5979-2732-ACFF2169660D}"/>
                </a:ext>
              </a:extLst>
            </p:cNvPr>
            <p:cNvPicPr>
              <a:picLocks noChangeAspect="1"/>
            </p:cNvPicPr>
            <p:nvPr/>
          </p:nvPicPr>
          <p:blipFill>
            <a:blip r:embed="rId4"/>
            <a:stretch>
              <a:fillRect/>
            </a:stretch>
          </p:blipFill>
          <p:spPr>
            <a:xfrm>
              <a:off x="3089138" y="5461073"/>
              <a:ext cx="546902" cy="890721"/>
            </a:xfrm>
            <a:prstGeom prst="rect">
              <a:avLst/>
            </a:prstGeom>
          </p:spPr>
        </p:pic>
        <p:sp>
          <p:nvSpPr>
            <p:cNvPr id="17" name="TextBox 16">
              <a:extLst>
                <a:ext uri="{FF2B5EF4-FFF2-40B4-BE49-F238E27FC236}">
                  <a16:creationId xmlns:a16="http://schemas.microsoft.com/office/drawing/2014/main" id="{C590ADDD-057E-E44C-1554-00FD75453050}"/>
                </a:ext>
              </a:extLst>
            </p:cNvPr>
            <p:cNvSpPr txBox="1"/>
            <p:nvPr/>
          </p:nvSpPr>
          <p:spPr>
            <a:xfrm>
              <a:off x="2689167" y="6351794"/>
              <a:ext cx="1346844"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Credentials</a:t>
              </a:r>
            </a:p>
          </p:txBody>
        </p:sp>
      </p:grpSp>
      <p:grpSp>
        <p:nvGrpSpPr>
          <p:cNvPr id="27" name="Group 26">
            <a:extLst>
              <a:ext uri="{FF2B5EF4-FFF2-40B4-BE49-F238E27FC236}">
                <a16:creationId xmlns:a16="http://schemas.microsoft.com/office/drawing/2014/main" id="{1184F8C7-5C94-8609-7A94-E30C3C047A3B}"/>
              </a:ext>
            </a:extLst>
          </p:cNvPr>
          <p:cNvGrpSpPr/>
          <p:nvPr/>
        </p:nvGrpSpPr>
        <p:grpSpPr>
          <a:xfrm>
            <a:off x="4382579" y="2020128"/>
            <a:ext cx="1346844" cy="2245482"/>
            <a:chOff x="4382579" y="2020128"/>
            <a:chExt cx="1346844" cy="2245482"/>
          </a:xfrm>
        </p:grpSpPr>
        <p:pic>
          <p:nvPicPr>
            <p:cNvPr id="9" name="Picture 8">
              <a:extLst>
                <a:ext uri="{FF2B5EF4-FFF2-40B4-BE49-F238E27FC236}">
                  <a16:creationId xmlns:a16="http://schemas.microsoft.com/office/drawing/2014/main" id="{A7BB7825-C3CA-F771-CC9B-9B47D0CB9A9C}"/>
                </a:ext>
              </a:extLst>
            </p:cNvPr>
            <p:cNvPicPr>
              <a:picLocks noChangeAspect="1"/>
            </p:cNvPicPr>
            <p:nvPr/>
          </p:nvPicPr>
          <p:blipFill>
            <a:blip r:embed="rId2"/>
            <a:stretch>
              <a:fillRect/>
            </a:stretch>
          </p:blipFill>
          <p:spPr>
            <a:xfrm>
              <a:off x="4658692" y="2020128"/>
              <a:ext cx="800353" cy="866361"/>
            </a:xfrm>
            <a:prstGeom prst="rect">
              <a:avLst/>
            </a:prstGeom>
          </p:spPr>
        </p:pic>
        <p:pic>
          <p:nvPicPr>
            <p:cNvPr id="18" name="Picture 17" descr="Icon&#10;&#10;Description automatically generated">
              <a:extLst>
                <a:ext uri="{FF2B5EF4-FFF2-40B4-BE49-F238E27FC236}">
                  <a16:creationId xmlns:a16="http://schemas.microsoft.com/office/drawing/2014/main" id="{C93F63CD-4F9A-8A7F-7618-E2B729697BF6}"/>
                </a:ext>
              </a:extLst>
            </p:cNvPr>
            <p:cNvPicPr>
              <a:picLocks noChangeAspect="1"/>
            </p:cNvPicPr>
            <p:nvPr/>
          </p:nvPicPr>
          <p:blipFill>
            <a:blip r:embed="rId5"/>
            <a:stretch>
              <a:fillRect/>
            </a:stretch>
          </p:blipFill>
          <p:spPr>
            <a:xfrm>
              <a:off x="4694577" y="3006946"/>
              <a:ext cx="722849" cy="889332"/>
            </a:xfrm>
            <a:prstGeom prst="rect">
              <a:avLst/>
            </a:prstGeom>
          </p:spPr>
        </p:pic>
        <p:sp>
          <p:nvSpPr>
            <p:cNvPr id="19" name="TextBox 18">
              <a:extLst>
                <a:ext uri="{FF2B5EF4-FFF2-40B4-BE49-F238E27FC236}">
                  <a16:creationId xmlns:a16="http://schemas.microsoft.com/office/drawing/2014/main" id="{0C527724-EEDA-B125-BE37-EA234CD6C672}"/>
                </a:ext>
              </a:extLst>
            </p:cNvPr>
            <p:cNvSpPr txBox="1"/>
            <p:nvPr/>
          </p:nvSpPr>
          <p:spPr>
            <a:xfrm>
              <a:off x="4382579" y="3896278"/>
              <a:ext cx="1346844"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Credentials</a:t>
              </a:r>
            </a:p>
          </p:txBody>
        </p:sp>
      </p:grpSp>
      <p:grpSp>
        <p:nvGrpSpPr>
          <p:cNvPr id="28" name="Group 27">
            <a:extLst>
              <a:ext uri="{FF2B5EF4-FFF2-40B4-BE49-F238E27FC236}">
                <a16:creationId xmlns:a16="http://schemas.microsoft.com/office/drawing/2014/main" id="{82626924-B528-D918-68BD-65ABC3DC0941}"/>
              </a:ext>
            </a:extLst>
          </p:cNvPr>
          <p:cNvGrpSpPr/>
          <p:nvPr/>
        </p:nvGrpSpPr>
        <p:grpSpPr>
          <a:xfrm>
            <a:off x="6467844" y="3635150"/>
            <a:ext cx="958917" cy="2195255"/>
            <a:chOff x="6467844" y="3635150"/>
            <a:chExt cx="958917" cy="2195255"/>
          </a:xfrm>
        </p:grpSpPr>
        <p:pic>
          <p:nvPicPr>
            <p:cNvPr id="10" name="Picture 9">
              <a:extLst>
                <a:ext uri="{FF2B5EF4-FFF2-40B4-BE49-F238E27FC236}">
                  <a16:creationId xmlns:a16="http://schemas.microsoft.com/office/drawing/2014/main" id="{8FA0BF50-E27B-CC91-B7EF-A0F0E8717434}"/>
                </a:ext>
              </a:extLst>
            </p:cNvPr>
            <p:cNvPicPr>
              <a:picLocks noChangeAspect="1"/>
            </p:cNvPicPr>
            <p:nvPr/>
          </p:nvPicPr>
          <p:blipFill>
            <a:blip r:embed="rId2"/>
            <a:stretch>
              <a:fillRect/>
            </a:stretch>
          </p:blipFill>
          <p:spPr>
            <a:xfrm>
              <a:off x="6547127" y="3635150"/>
              <a:ext cx="800353" cy="866361"/>
            </a:xfrm>
            <a:prstGeom prst="rect">
              <a:avLst/>
            </a:prstGeom>
          </p:spPr>
        </p:pic>
        <p:pic>
          <p:nvPicPr>
            <p:cNvPr id="20" name="Picture 19" descr="Shape, icon, arrow&#10;&#10;Description automatically generated">
              <a:extLst>
                <a:ext uri="{FF2B5EF4-FFF2-40B4-BE49-F238E27FC236}">
                  <a16:creationId xmlns:a16="http://schemas.microsoft.com/office/drawing/2014/main" id="{921D6560-FFAA-BFAB-7237-096933A0E54E}"/>
                </a:ext>
              </a:extLst>
            </p:cNvPr>
            <p:cNvPicPr>
              <a:picLocks noChangeAspect="1"/>
            </p:cNvPicPr>
            <p:nvPr/>
          </p:nvPicPr>
          <p:blipFill>
            <a:blip r:embed="rId6"/>
            <a:stretch>
              <a:fillRect/>
            </a:stretch>
          </p:blipFill>
          <p:spPr>
            <a:xfrm>
              <a:off x="6479303" y="4601337"/>
              <a:ext cx="936000" cy="866362"/>
            </a:xfrm>
            <a:prstGeom prst="rect">
              <a:avLst/>
            </a:prstGeom>
          </p:spPr>
        </p:pic>
        <p:sp>
          <p:nvSpPr>
            <p:cNvPr id="21" name="TextBox 20">
              <a:extLst>
                <a:ext uri="{FF2B5EF4-FFF2-40B4-BE49-F238E27FC236}">
                  <a16:creationId xmlns:a16="http://schemas.microsoft.com/office/drawing/2014/main" id="{E59A9CB1-7F21-211A-6F7B-9F85D420EA36}"/>
                </a:ext>
              </a:extLst>
            </p:cNvPr>
            <p:cNvSpPr txBox="1"/>
            <p:nvPr/>
          </p:nvSpPr>
          <p:spPr>
            <a:xfrm>
              <a:off x="6467844" y="5461073"/>
              <a:ext cx="958917"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Secrets</a:t>
              </a:r>
            </a:p>
          </p:txBody>
        </p:sp>
      </p:grpSp>
      <p:grpSp>
        <p:nvGrpSpPr>
          <p:cNvPr id="29" name="Group 28">
            <a:extLst>
              <a:ext uri="{FF2B5EF4-FFF2-40B4-BE49-F238E27FC236}">
                <a16:creationId xmlns:a16="http://schemas.microsoft.com/office/drawing/2014/main" id="{7BA8EB2A-F84F-F186-B63C-8713C8B80796}"/>
              </a:ext>
            </a:extLst>
          </p:cNvPr>
          <p:cNvGrpSpPr/>
          <p:nvPr/>
        </p:nvGrpSpPr>
        <p:grpSpPr>
          <a:xfrm>
            <a:off x="8241829" y="1669030"/>
            <a:ext cx="1148071" cy="2219255"/>
            <a:chOff x="8241829" y="1669030"/>
            <a:chExt cx="1148071" cy="2219255"/>
          </a:xfrm>
        </p:grpSpPr>
        <p:pic>
          <p:nvPicPr>
            <p:cNvPr id="24" name="Picture 23" descr="A close-up of a cross&#10;&#10;Description automatically generated with low confidence">
              <a:extLst>
                <a:ext uri="{FF2B5EF4-FFF2-40B4-BE49-F238E27FC236}">
                  <a16:creationId xmlns:a16="http://schemas.microsoft.com/office/drawing/2014/main" id="{D488722E-9E95-20A2-0C2C-2A07BB56E30C}"/>
                </a:ext>
              </a:extLst>
            </p:cNvPr>
            <p:cNvPicPr>
              <a:picLocks noChangeAspect="1"/>
            </p:cNvPicPr>
            <p:nvPr/>
          </p:nvPicPr>
          <p:blipFill>
            <a:blip r:embed="rId7"/>
            <a:stretch>
              <a:fillRect/>
            </a:stretch>
          </p:blipFill>
          <p:spPr>
            <a:xfrm>
              <a:off x="8356793" y="2652592"/>
              <a:ext cx="918144" cy="866361"/>
            </a:xfrm>
            <a:prstGeom prst="rect">
              <a:avLst/>
            </a:prstGeom>
          </p:spPr>
        </p:pic>
        <p:pic>
          <p:nvPicPr>
            <p:cNvPr id="11" name="Picture 10">
              <a:extLst>
                <a:ext uri="{FF2B5EF4-FFF2-40B4-BE49-F238E27FC236}">
                  <a16:creationId xmlns:a16="http://schemas.microsoft.com/office/drawing/2014/main" id="{208A74D6-2430-D7E8-1BBF-0552A61BB12D}"/>
                </a:ext>
              </a:extLst>
            </p:cNvPr>
            <p:cNvPicPr>
              <a:picLocks noChangeAspect="1"/>
            </p:cNvPicPr>
            <p:nvPr/>
          </p:nvPicPr>
          <p:blipFill>
            <a:blip r:embed="rId2"/>
            <a:stretch>
              <a:fillRect/>
            </a:stretch>
          </p:blipFill>
          <p:spPr>
            <a:xfrm>
              <a:off x="8415689" y="1669030"/>
              <a:ext cx="800353" cy="866361"/>
            </a:xfrm>
            <a:prstGeom prst="rect">
              <a:avLst/>
            </a:prstGeom>
          </p:spPr>
        </p:pic>
        <p:sp>
          <p:nvSpPr>
            <p:cNvPr id="23" name="TextBox 22">
              <a:extLst>
                <a:ext uri="{FF2B5EF4-FFF2-40B4-BE49-F238E27FC236}">
                  <a16:creationId xmlns:a16="http://schemas.microsoft.com/office/drawing/2014/main" id="{DBBEE77C-FF91-FE5F-4BB0-B5CD0AF12093}"/>
                </a:ext>
              </a:extLst>
            </p:cNvPr>
            <p:cNvSpPr txBox="1"/>
            <p:nvPr/>
          </p:nvSpPr>
          <p:spPr>
            <a:xfrm>
              <a:off x="8241829" y="3518953"/>
              <a:ext cx="1148071"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Key Vault</a:t>
              </a:r>
            </a:p>
          </p:txBody>
        </p:sp>
      </p:grpSp>
      <p:grpSp>
        <p:nvGrpSpPr>
          <p:cNvPr id="30" name="Group 29">
            <a:extLst>
              <a:ext uri="{FF2B5EF4-FFF2-40B4-BE49-F238E27FC236}">
                <a16:creationId xmlns:a16="http://schemas.microsoft.com/office/drawing/2014/main" id="{BDE3CF22-3465-842D-2D6A-054355FBC12B}"/>
              </a:ext>
            </a:extLst>
          </p:cNvPr>
          <p:cNvGrpSpPr/>
          <p:nvPr/>
        </p:nvGrpSpPr>
        <p:grpSpPr>
          <a:xfrm>
            <a:off x="9621755" y="3232702"/>
            <a:ext cx="1927131" cy="2029080"/>
            <a:chOff x="9621755" y="3232702"/>
            <a:chExt cx="1927131" cy="2029080"/>
          </a:xfrm>
        </p:grpSpPr>
        <p:pic>
          <p:nvPicPr>
            <p:cNvPr id="12" name="Picture 11">
              <a:extLst>
                <a:ext uri="{FF2B5EF4-FFF2-40B4-BE49-F238E27FC236}">
                  <a16:creationId xmlns:a16="http://schemas.microsoft.com/office/drawing/2014/main" id="{2D05C403-B81C-929F-BD7E-0C9AE8AF8B10}"/>
                </a:ext>
              </a:extLst>
            </p:cNvPr>
            <p:cNvPicPr>
              <a:picLocks noChangeAspect="1"/>
            </p:cNvPicPr>
            <p:nvPr/>
          </p:nvPicPr>
          <p:blipFill>
            <a:blip r:embed="rId2"/>
            <a:stretch>
              <a:fillRect/>
            </a:stretch>
          </p:blipFill>
          <p:spPr>
            <a:xfrm>
              <a:off x="10185146" y="3232702"/>
              <a:ext cx="800353" cy="866361"/>
            </a:xfrm>
            <a:prstGeom prst="rect">
              <a:avLst/>
            </a:prstGeom>
          </p:spPr>
        </p:pic>
        <p:pic>
          <p:nvPicPr>
            <p:cNvPr id="22" name="Picture 21" descr="A picture containing text, tableware, dishware, plate&#10;&#10;Description automatically generated">
              <a:extLst>
                <a:ext uri="{FF2B5EF4-FFF2-40B4-BE49-F238E27FC236}">
                  <a16:creationId xmlns:a16="http://schemas.microsoft.com/office/drawing/2014/main" id="{BDACA6CF-A7DE-07DF-2A1A-ECE17B631A7D}"/>
                </a:ext>
              </a:extLst>
            </p:cNvPr>
            <p:cNvPicPr>
              <a:picLocks noChangeAspect="1"/>
            </p:cNvPicPr>
            <p:nvPr/>
          </p:nvPicPr>
          <p:blipFill>
            <a:blip r:embed="rId8"/>
            <a:stretch>
              <a:fillRect/>
            </a:stretch>
          </p:blipFill>
          <p:spPr>
            <a:xfrm>
              <a:off x="10023591" y="4234102"/>
              <a:ext cx="1123461" cy="658348"/>
            </a:xfrm>
            <a:prstGeom prst="rect">
              <a:avLst/>
            </a:prstGeom>
          </p:spPr>
        </p:pic>
        <p:sp>
          <p:nvSpPr>
            <p:cNvPr id="25" name="TextBox 24">
              <a:extLst>
                <a:ext uri="{FF2B5EF4-FFF2-40B4-BE49-F238E27FC236}">
                  <a16:creationId xmlns:a16="http://schemas.microsoft.com/office/drawing/2014/main" id="{64F70E15-ACF1-94EE-DEAC-69824BB95190}"/>
                </a:ext>
              </a:extLst>
            </p:cNvPr>
            <p:cNvSpPr txBox="1"/>
            <p:nvPr/>
          </p:nvSpPr>
          <p:spPr>
            <a:xfrm>
              <a:off x="9621755" y="4892450"/>
              <a:ext cx="1927131"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Secrets Manager</a:t>
              </a:r>
            </a:p>
          </p:txBody>
        </p:sp>
      </p:grpSp>
      <p:pic>
        <p:nvPicPr>
          <p:cNvPr id="31" name="Picture 30">
            <a:extLst>
              <a:ext uri="{FF2B5EF4-FFF2-40B4-BE49-F238E27FC236}">
                <a16:creationId xmlns:a16="http://schemas.microsoft.com/office/drawing/2014/main" id="{98271513-B40E-3D0A-ED2C-3CC4083B82BA}"/>
              </a:ext>
            </a:extLst>
          </p:cNvPr>
          <p:cNvPicPr>
            <a:picLocks noChangeAspect="1"/>
          </p:cNvPicPr>
          <p:nvPr/>
        </p:nvPicPr>
        <p:blipFill>
          <a:blip r:embed="rId9"/>
          <a:stretch>
            <a:fillRect/>
          </a:stretch>
        </p:blipFill>
        <p:spPr>
          <a:xfrm>
            <a:off x="2117790" y="3219585"/>
            <a:ext cx="573374" cy="415565"/>
          </a:xfrm>
          <a:prstGeom prst="rect">
            <a:avLst/>
          </a:prstGeom>
        </p:spPr>
      </p:pic>
      <p:pic>
        <p:nvPicPr>
          <p:cNvPr id="32" name="Picture 31">
            <a:extLst>
              <a:ext uri="{FF2B5EF4-FFF2-40B4-BE49-F238E27FC236}">
                <a16:creationId xmlns:a16="http://schemas.microsoft.com/office/drawing/2014/main" id="{430F90EB-27E1-EF2F-2B13-092312876CCC}"/>
              </a:ext>
            </a:extLst>
          </p:cNvPr>
          <p:cNvPicPr>
            <a:picLocks noChangeAspect="1"/>
          </p:cNvPicPr>
          <p:nvPr/>
        </p:nvPicPr>
        <p:blipFill>
          <a:blip r:embed="rId9"/>
          <a:stretch>
            <a:fillRect/>
          </a:stretch>
        </p:blipFill>
        <p:spPr>
          <a:xfrm>
            <a:off x="3809205" y="3219584"/>
            <a:ext cx="573374" cy="415565"/>
          </a:xfrm>
          <a:prstGeom prst="rect">
            <a:avLst/>
          </a:prstGeom>
        </p:spPr>
      </p:pic>
      <p:pic>
        <p:nvPicPr>
          <p:cNvPr id="33" name="Picture 32">
            <a:extLst>
              <a:ext uri="{FF2B5EF4-FFF2-40B4-BE49-F238E27FC236}">
                <a16:creationId xmlns:a16="http://schemas.microsoft.com/office/drawing/2014/main" id="{009A750D-816D-C22F-A305-345DD04C1E4A}"/>
              </a:ext>
            </a:extLst>
          </p:cNvPr>
          <p:cNvPicPr>
            <a:picLocks noChangeAspect="1"/>
          </p:cNvPicPr>
          <p:nvPr/>
        </p:nvPicPr>
        <p:blipFill>
          <a:blip r:embed="rId9"/>
          <a:stretch>
            <a:fillRect/>
          </a:stretch>
        </p:blipFill>
        <p:spPr>
          <a:xfrm>
            <a:off x="5729423" y="3219584"/>
            <a:ext cx="573374" cy="415565"/>
          </a:xfrm>
          <a:prstGeom prst="rect">
            <a:avLst/>
          </a:prstGeom>
        </p:spPr>
      </p:pic>
      <p:pic>
        <p:nvPicPr>
          <p:cNvPr id="34" name="Picture 33">
            <a:extLst>
              <a:ext uri="{FF2B5EF4-FFF2-40B4-BE49-F238E27FC236}">
                <a16:creationId xmlns:a16="http://schemas.microsoft.com/office/drawing/2014/main" id="{3804E5C9-0A4A-9FBD-27D7-2B684741233E}"/>
              </a:ext>
            </a:extLst>
          </p:cNvPr>
          <p:cNvPicPr>
            <a:picLocks noChangeAspect="1"/>
          </p:cNvPicPr>
          <p:nvPr/>
        </p:nvPicPr>
        <p:blipFill>
          <a:blip r:embed="rId9"/>
          <a:stretch>
            <a:fillRect/>
          </a:stretch>
        </p:blipFill>
        <p:spPr>
          <a:xfrm>
            <a:off x="7622584" y="3217687"/>
            <a:ext cx="573374" cy="415565"/>
          </a:xfrm>
          <a:prstGeom prst="rect">
            <a:avLst/>
          </a:prstGeom>
        </p:spPr>
      </p:pic>
      <p:pic>
        <p:nvPicPr>
          <p:cNvPr id="35" name="Picture 34">
            <a:extLst>
              <a:ext uri="{FF2B5EF4-FFF2-40B4-BE49-F238E27FC236}">
                <a16:creationId xmlns:a16="http://schemas.microsoft.com/office/drawing/2014/main" id="{5983D371-1092-42B5-285D-BA34CCD422AD}"/>
              </a:ext>
            </a:extLst>
          </p:cNvPr>
          <p:cNvPicPr>
            <a:picLocks noChangeAspect="1"/>
          </p:cNvPicPr>
          <p:nvPr/>
        </p:nvPicPr>
        <p:blipFill>
          <a:blip r:embed="rId9"/>
          <a:stretch>
            <a:fillRect/>
          </a:stretch>
        </p:blipFill>
        <p:spPr>
          <a:xfrm>
            <a:off x="9323682" y="3217687"/>
            <a:ext cx="573374" cy="415565"/>
          </a:xfrm>
          <a:prstGeom prst="rect">
            <a:avLst/>
          </a:prstGeom>
        </p:spPr>
      </p:pic>
      <p:pic>
        <p:nvPicPr>
          <p:cNvPr id="41" name="Picture 40" descr="Logo, company name&#10;&#10;Description automatically generated">
            <a:extLst>
              <a:ext uri="{FF2B5EF4-FFF2-40B4-BE49-F238E27FC236}">
                <a16:creationId xmlns:a16="http://schemas.microsoft.com/office/drawing/2014/main" id="{FA982F3C-68E8-EA45-8F32-45B08BEA9D2A}"/>
              </a:ext>
            </a:extLst>
          </p:cNvPr>
          <p:cNvPicPr>
            <a:picLocks noChangeAspect="1"/>
          </p:cNvPicPr>
          <p:nvPr/>
        </p:nvPicPr>
        <p:blipFill>
          <a:blip r:embed="rId10"/>
          <a:stretch>
            <a:fillRect/>
          </a:stretch>
        </p:blipFill>
        <p:spPr>
          <a:xfrm>
            <a:off x="5187950" y="4748920"/>
            <a:ext cx="1816100" cy="1752600"/>
          </a:xfrm>
          <a:prstGeom prst="rect">
            <a:avLst/>
          </a:prstGeom>
        </p:spPr>
      </p:pic>
      <p:cxnSp>
        <p:nvCxnSpPr>
          <p:cNvPr id="43" name="Straight Arrow Connector 42">
            <a:extLst>
              <a:ext uri="{FF2B5EF4-FFF2-40B4-BE49-F238E27FC236}">
                <a16:creationId xmlns:a16="http://schemas.microsoft.com/office/drawing/2014/main" id="{C5FFAB39-4A6B-63DE-838A-5A08BDEF0D79}"/>
              </a:ext>
            </a:extLst>
          </p:cNvPr>
          <p:cNvCxnSpPr>
            <a:stCxn id="41" idx="0"/>
          </p:cNvCxnSpPr>
          <p:nvPr/>
        </p:nvCxnSpPr>
        <p:spPr>
          <a:xfrm flipH="1" flipV="1">
            <a:off x="1610139" y="3429000"/>
            <a:ext cx="4485861" cy="1319920"/>
          </a:xfrm>
          <a:prstGeom prst="straightConnector1">
            <a:avLst/>
          </a:prstGeom>
          <a:ln>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BB7B987F-80AF-82B2-AB6D-46889BEB45B0}"/>
              </a:ext>
            </a:extLst>
          </p:cNvPr>
          <p:cNvCxnSpPr>
            <a:stCxn id="41" idx="0"/>
          </p:cNvCxnSpPr>
          <p:nvPr/>
        </p:nvCxnSpPr>
        <p:spPr>
          <a:xfrm flipH="1" flipV="1">
            <a:off x="3348941" y="3442791"/>
            <a:ext cx="2747059" cy="1306129"/>
          </a:xfrm>
          <a:prstGeom prst="straightConnector1">
            <a:avLst/>
          </a:prstGeom>
          <a:ln>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F2D1A644-FF74-3AE3-6935-96880CB49D3E}"/>
              </a:ext>
            </a:extLst>
          </p:cNvPr>
          <p:cNvCxnSpPr>
            <a:stCxn id="41" idx="0"/>
          </p:cNvCxnSpPr>
          <p:nvPr/>
        </p:nvCxnSpPr>
        <p:spPr>
          <a:xfrm flipH="1" flipV="1">
            <a:off x="5066820" y="3427880"/>
            <a:ext cx="1029180" cy="1321040"/>
          </a:xfrm>
          <a:prstGeom prst="straightConnector1">
            <a:avLst/>
          </a:prstGeom>
          <a:ln>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5277A67F-DF21-EDC5-11EF-3FBB6F0B5257}"/>
              </a:ext>
            </a:extLst>
          </p:cNvPr>
          <p:cNvCxnSpPr>
            <a:stCxn id="41" idx="0"/>
          </p:cNvCxnSpPr>
          <p:nvPr/>
        </p:nvCxnSpPr>
        <p:spPr>
          <a:xfrm flipV="1">
            <a:off x="6096000" y="3442791"/>
            <a:ext cx="867949" cy="1306129"/>
          </a:xfrm>
          <a:prstGeom prst="straightConnector1">
            <a:avLst/>
          </a:prstGeom>
          <a:ln>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B32D1B7F-9230-A6EC-8B0E-0A8AED34AA64}"/>
              </a:ext>
            </a:extLst>
          </p:cNvPr>
          <p:cNvCxnSpPr>
            <a:stCxn id="41" idx="0"/>
          </p:cNvCxnSpPr>
          <p:nvPr/>
        </p:nvCxnSpPr>
        <p:spPr>
          <a:xfrm flipV="1">
            <a:off x="6096000" y="3427880"/>
            <a:ext cx="2687723" cy="1321040"/>
          </a:xfrm>
          <a:prstGeom prst="straightConnector1">
            <a:avLst/>
          </a:prstGeom>
          <a:ln>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33A79F5A-1C4B-B7A5-7CB8-7AFC12CD7367}"/>
              </a:ext>
            </a:extLst>
          </p:cNvPr>
          <p:cNvCxnSpPr>
            <a:stCxn id="41" idx="0"/>
          </p:cNvCxnSpPr>
          <p:nvPr/>
        </p:nvCxnSpPr>
        <p:spPr>
          <a:xfrm flipV="1">
            <a:off x="6096000" y="3442791"/>
            <a:ext cx="4485861" cy="1306129"/>
          </a:xfrm>
          <a:prstGeom prst="straightConnector1">
            <a:avLst/>
          </a:prstGeom>
          <a:ln>
            <a:headEnd type="oval" w="med" len="med"/>
            <a:tailEnd type="oval"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921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16667E-7 4.81481E-6 L 0.00052 -0.07894 " pathEditMode="relative" rAng="0" ptsTypes="AA">
                                      <p:cBhvr>
                                        <p:cTn id="15" dur="2000" fill="hold"/>
                                        <p:tgtEl>
                                          <p:spTgt spid="15"/>
                                        </p:tgtEl>
                                        <p:attrNameLst>
                                          <p:attrName>ppt_x</p:attrName>
                                          <p:attrName>ppt_y</p:attrName>
                                        </p:attrNameLst>
                                      </p:cBhvr>
                                      <p:rCtr x="26" y="-3958"/>
                                    </p:animMotion>
                                  </p:childTnLst>
                                </p:cTn>
                              </p:par>
                              <p:par>
                                <p:cTn id="16" presetID="42" presetClass="path" presetSubtype="0" accel="50000" decel="50000" fill="hold" nodeType="withEffect">
                                  <p:stCondLst>
                                    <p:cond delay="0"/>
                                  </p:stCondLst>
                                  <p:childTnLst>
                                    <p:animMotion origin="layout" path="M -1.25E-6 2.96296E-6 L -0.00026 -0.31829 " pathEditMode="relative" rAng="0" ptsTypes="AA">
                                      <p:cBhvr>
                                        <p:cTn id="17" dur="2000" fill="hold"/>
                                        <p:tgtEl>
                                          <p:spTgt spid="26"/>
                                        </p:tgtEl>
                                        <p:attrNameLst>
                                          <p:attrName>ppt_x</p:attrName>
                                          <p:attrName>ppt_y</p:attrName>
                                        </p:attrNameLst>
                                      </p:cBhvr>
                                      <p:rCtr x="-13" y="-15926"/>
                                    </p:animMotion>
                                  </p:childTnLst>
                                </p:cTn>
                              </p:par>
                              <p:par>
                                <p:cTn id="18" presetID="42" presetClass="path" presetSubtype="0" accel="50000" decel="50000" fill="hold" nodeType="withEffect">
                                  <p:stCondLst>
                                    <p:cond delay="0"/>
                                  </p:stCondLst>
                                  <p:childTnLst>
                                    <p:animMotion origin="layout" path="M -3.54167E-6 -3.33333E-6 L -3.54167E-6 0.04167 " pathEditMode="relative" rAng="0" ptsTypes="AA">
                                      <p:cBhvr>
                                        <p:cTn id="19" dur="2000" fill="hold"/>
                                        <p:tgtEl>
                                          <p:spTgt spid="27"/>
                                        </p:tgtEl>
                                        <p:attrNameLst>
                                          <p:attrName>ppt_x</p:attrName>
                                          <p:attrName>ppt_y</p:attrName>
                                        </p:attrNameLst>
                                      </p:cBhvr>
                                      <p:rCtr x="0" y="2083"/>
                                    </p:animMotion>
                                  </p:childTnLst>
                                </p:cTn>
                              </p:par>
                              <p:par>
                                <p:cTn id="20" presetID="42" presetClass="path" presetSubtype="0" accel="50000" decel="50000" fill="hold" nodeType="withEffect">
                                  <p:stCondLst>
                                    <p:cond delay="0"/>
                                  </p:stCondLst>
                                  <p:childTnLst>
                                    <p:animMotion origin="layout" path="M -1.66667E-6 3.7037E-6 L 0.00026 -0.19005 " pathEditMode="relative" rAng="0" ptsTypes="AA">
                                      <p:cBhvr>
                                        <p:cTn id="21" dur="2000" fill="hold"/>
                                        <p:tgtEl>
                                          <p:spTgt spid="28"/>
                                        </p:tgtEl>
                                        <p:attrNameLst>
                                          <p:attrName>ppt_x</p:attrName>
                                          <p:attrName>ppt_y</p:attrName>
                                        </p:attrNameLst>
                                      </p:cBhvr>
                                      <p:rCtr x="13" y="-9514"/>
                                    </p:animMotion>
                                  </p:childTnLst>
                                </p:cTn>
                              </p:par>
                              <p:par>
                                <p:cTn id="22" presetID="42" presetClass="path" presetSubtype="0" accel="50000" decel="50000" fill="hold" nodeType="withEffect">
                                  <p:stCondLst>
                                    <p:cond delay="0"/>
                                  </p:stCondLst>
                                  <p:childTnLst>
                                    <p:animMotion origin="layout" path="M 3.125E-6 -2.59259E-6 L -0.00026 0.09491 " pathEditMode="relative" rAng="0" ptsTypes="AA">
                                      <p:cBhvr>
                                        <p:cTn id="23" dur="2000" fill="hold"/>
                                        <p:tgtEl>
                                          <p:spTgt spid="29"/>
                                        </p:tgtEl>
                                        <p:attrNameLst>
                                          <p:attrName>ppt_x</p:attrName>
                                          <p:attrName>ppt_y</p:attrName>
                                        </p:attrNameLst>
                                      </p:cBhvr>
                                      <p:rCtr x="-13" y="4745"/>
                                    </p:animMotion>
                                  </p:childTnLst>
                                </p:cTn>
                              </p:par>
                              <p:par>
                                <p:cTn id="24" presetID="42" presetClass="path" presetSubtype="0" accel="50000" decel="50000" fill="hold" nodeType="withEffect">
                                  <p:stCondLst>
                                    <p:cond delay="0"/>
                                  </p:stCondLst>
                                  <p:childTnLst>
                                    <p:animMotion origin="layout" path="M 8.33333E-7 -2.96296E-6 L 0.00026 -0.11921 " pathEditMode="relative" rAng="0" ptsTypes="AA">
                                      <p:cBhvr>
                                        <p:cTn id="25" dur="2000" fill="hold"/>
                                        <p:tgtEl>
                                          <p:spTgt spid="30"/>
                                        </p:tgtEl>
                                        <p:attrNameLst>
                                          <p:attrName>ppt_x</p:attrName>
                                          <p:attrName>ppt_y</p:attrName>
                                        </p:attrNameLst>
                                      </p:cBhvr>
                                      <p:rCtr x="13" y="-5972"/>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up)">
                                      <p:cBhvr>
                                        <p:cTn id="51" dur="500"/>
                                        <p:tgtEl>
                                          <p:spTgt spid="43"/>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up)">
                                      <p:cBhvr>
                                        <p:cTn id="57" dur="500"/>
                                        <p:tgtEl>
                                          <p:spTgt spid="47"/>
                                        </p:tgtEl>
                                      </p:cBhvr>
                                    </p:animEffect>
                                  </p:childTnLst>
                                </p:cTn>
                              </p:par>
                              <p:par>
                                <p:cTn id="58" presetID="22" presetClass="entr" presetSubtype="1"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up)">
                                      <p:cBhvr>
                                        <p:cTn id="60" dur="500"/>
                                        <p:tgtEl>
                                          <p:spTgt spid="49"/>
                                        </p:tgtEl>
                                      </p:cBhvr>
                                    </p:animEffect>
                                  </p:childTnLst>
                                </p:cTn>
                              </p:par>
                              <p:par>
                                <p:cTn id="61" presetID="22" presetClass="entr" presetSubtype="1"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up)">
                                      <p:cBhvr>
                                        <p:cTn id="63" dur="500"/>
                                        <p:tgtEl>
                                          <p:spTgt spid="51"/>
                                        </p:tgtEl>
                                      </p:cBhvr>
                                    </p:animEffect>
                                  </p:childTnLst>
                                </p:cTn>
                              </p:par>
                              <p:par>
                                <p:cTn id="64" presetID="22" presetClass="entr" presetSubtype="1"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up)">
                                      <p:cBhvr>
                                        <p:cTn id="6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8648FB6-8600-E547-A9F9-3272363210D3}"/>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41" r="41"/>
          <a:stretch/>
        </p:blipFill>
        <p:spPr/>
      </p:pic>
      <p:pic>
        <p:nvPicPr>
          <p:cNvPr id="6" name="Picture 5" descr="One glowing light bulb in sea of unlit bulbs">
            <a:extLst>
              <a:ext uri="{FF2B5EF4-FFF2-40B4-BE49-F238E27FC236}">
                <a16:creationId xmlns:a16="http://schemas.microsoft.com/office/drawing/2014/main" id="{1DC4198E-DBFB-262E-D266-FCD7DC4DE3AF}"/>
              </a:ext>
            </a:extLst>
          </p:cNvPr>
          <p:cNvPicPr>
            <a:picLocks noChangeAspect="1"/>
          </p:cNvPicPr>
          <p:nvPr/>
        </p:nvPicPr>
        <p:blipFill rotWithShape="1">
          <a:blip r:embed="rId3"/>
          <a:srcRect t="25000"/>
          <a:stretch/>
        </p:blipFill>
        <p:spPr>
          <a:xfrm>
            <a:off x="0" y="-15618"/>
            <a:ext cx="12192000" cy="6858001"/>
          </a:xfrm>
          <a:prstGeom prst="rect">
            <a:avLst/>
          </a:prstGeom>
        </p:spPr>
      </p:pic>
      <p:sp>
        <p:nvSpPr>
          <p:cNvPr id="4" name="Title 3">
            <a:extLst>
              <a:ext uri="{FF2B5EF4-FFF2-40B4-BE49-F238E27FC236}">
                <a16:creationId xmlns:a16="http://schemas.microsoft.com/office/drawing/2014/main" id="{966E4F97-6ACA-9045-936C-03036E6974A0}"/>
              </a:ext>
            </a:extLst>
          </p:cNvPr>
          <p:cNvSpPr>
            <a:spLocks noGrp="1"/>
          </p:cNvSpPr>
          <p:nvPr>
            <p:ph type="title"/>
          </p:nvPr>
        </p:nvSpPr>
        <p:spPr>
          <a:xfrm>
            <a:off x="3804605" y="2516546"/>
            <a:ext cx="6654628" cy="1846659"/>
          </a:xfrm>
        </p:spPr>
        <p:txBody>
          <a:bodyPr/>
          <a:lstStyle/>
          <a:p>
            <a:r>
              <a:rPr lang="en-US" dirty="0">
                <a:ln w="9525">
                  <a:solidFill>
                    <a:schemeClr val="tx1"/>
                  </a:solidFill>
                </a:ln>
                <a:effectLst>
                  <a:outerShdw blurRad="50800" dist="38100" dir="2700000" algn="tl" rotWithShape="0">
                    <a:prstClr val="black">
                      <a:alpha val="40000"/>
                    </a:prstClr>
                  </a:outerShdw>
                </a:effectLst>
              </a:rPr>
              <a:t>Unique Credentials &amp; Keys</a:t>
            </a:r>
          </a:p>
        </p:txBody>
      </p:sp>
      <p:sp>
        <p:nvSpPr>
          <p:cNvPr id="9" name="Slide Number Placeholder 5">
            <a:extLst>
              <a:ext uri="{FF2B5EF4-FFF2-40B4-BE49-F238E27FC236}">
                <a16:creationId xmlns:a16="http://schemas.microsoft.com/office/drawing/2014/main" id="{22EF4AB2-F1DD-FA44-99D3-0A42533C9D50}"/>
              </a:ext>
            </a:extLst>
          </p:cNvPr>
          <p:cNvSpPr>
            <a:spLocks noGrp="1"/>
          </p:cNvSpPr>
          <p:nvPr>
            <p:ph type="sldNum" sz="quarter" idx="12"/>
          </p:nvPr>
        </p:nvSpPr>
        <p:spPr/>
        <p:txBody>
          <a:bodyPr/>
          <a:lstStyle>
            <a:lvl1pPr>
              <a:defRPr>
                <a:solidFill>
                  <a:schemeClr val="bg1"/>
                </a:solidFill>
              </a:defRPr>
            </a:lvl1pPr>
          </a:lstStyle>
          <a:p>
            <a:fld id="{9C4DAF8E-FDD9-D749-9BB5-653BA8DA8860}" type="slidenum">
              <a:rPr lang="en-US" smtClean="0"/>
              <a:pPr/>
              <a:t>8</a:t>
            </a:fld>
            <a:endParaRPr lang="en-US"/>
          </a:p>
        </p:txBody>
      </p:sp>
      <p:sp>
        <p:nvSpPr>
          <p:cNvPr id="3" name="Title 1">
            <a:extLst>
              <a:ext uri="{FF2B5EF4-FFF2-40B4-BE49-F238E27FC236}">
                <a16:creationId xmlns:a16="http://schemas.microsoft.com/office/drawing/2014/main" id="{AFFC0D57-1FFA-9B41-8E75-AA5095C42821}"/>
              </a:ext>
            </a:extLst>
          </p:cNvPr>
          <p:cNvSpPr txBox="1">
            <a:spLocks/>
          </p:cNvSpPr>
          <p:nvPr/>
        </p:nvSpPr>
        <p:spPr>
          <a:xfrm>
            <a:off x="588967" y="2729141"/>
            <a:ext cx="2489513" cy="1717393"/>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a:lstStyle>
          <a:p>
            <a:pPr algn="r"/>
            <a:r>
              <a:rPr lang="en-US" sz="12400" dirty="0">
                <a:ln w="9525">
                  <a:solidFill>
                    <a:schemeClr val="tx1"/>
                  </a:solidFill>
                </a:ln>
                <a:solidFill>
                  <a:schemeClr val="bg1"/>
                </a:solidFill>
                <a:effectLst>
                  <a:outerShdw blurRad="50800" dist="38100" dir="2700000" algn="tl" rotWithShape="0">
                    <a:prstClr val="black">
                      <a:alpha val="40000"/>
                    </a:prstClr>
                  </a:outerShdw>
                </a:effectLst>
              </a:rPr>
              <a:t>02</a:t>
            </a:r>
          </a:p>
        </p:txBody>
      </p:sp>
      <p:pic>
        <p:nvPicPr>
          <p:cNvPr id="8" name="Picture 7">
            <a:extLst>
              <a:ext uri="{FF2B5EF4-FFF2-40B4-BE49-F238E27FC236}">
                <a16:creationId xmlns:a16="http://schemas.microsoft.com/office/drawing/2014/main" id="{D05D15BC-23A2-BC4B-9913-19852A3C7639}"/>
              </a:ext>
            </a:extLst>
          </p:cNvPr>
          <p:cNvPicPr>
            <a:picLocks noChangeAspect="1"/>
          </p:cNvPicPr>
          <p:nvPr/>
        </p:nvPicPr>
        <p:blipFill>
          <a:blip r:embed="rId4">
            <a:alphaModFix/>
            <a:biLevel thresh="75000"/>
          </a:blip>
          <a:stretch>
            <a:fillRect/>
          </a:stretch>
        </p:blipFill>
        <p:spPr>
          <a:xfrm>
            <a:off x="3277296" y="1098550"/>
            <a:ext cx="50800" cy="4660900"/>
          </a:xfrm>
          <a:prstGeom prst="rect">
            <a:avLst/>
          </a:prstGeom>
        </p:spPr>
      </p:pic>
      <p:cxnSp>
        <p:nvCxnSpPr>
          <p:cNvPr id="11" name="Straight Connector 10">
            <a:extLst>
              <a:ext uri="{FF2B5EF4-FFF2-40B4-BE49-F238E27FC236}">
                <a16:creationId xmlns:a16="http://schemas.microsoft.com/office/drawing/2014/main" id="{BEE6C812-1985-CB4D-8B2E-2F1E9D941096}"/>
              </a:ext>
            </a:extLst>
          </p:cNvPr>
          <p:cNvCxnSpPr>
            <a:cxnSpLocks/>
          </p:cNvCxnSpPr>
          <p:nvPr/>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D9919D7-A9B0-A642-8478-562B7401AD6E}"/>
              </a:ext>
            </a:extLst>
          </p:cNvPr>
          <p:cNvPicPr>
            <a:picLocks noChangeAspect="1"/>
          </p:cNvPicPr>
          <p:nvPr/>
        </p:nvPicPr>
        <p:blipFill>
          <a:blip r:embed="rId5">
            <a:biLevel thresh="25000"/>
          </a:blip>
          <a:stretch>
            <a:fillRect/>
          </a:stretch>
        </p:blipFill>
        <p:spPr>
          <a:xfrm>
            <a:off x="11745890" y="6372094"/>
            <a:ext cx="228600" cy="266700"/>
          </a:xfrm>
          <a:prstGeom prst="rect">
            <a:avLst/>
          </a:prstGeom>
        </p:spPr>
      </p:pic>
      <p:sp>
        <p:nvSpPr>
          <p:cNvPr id="13" name="Footer Placeholder 4">
            <a:extLst>
              <a:ext uri="{FF2B5EF4-FFF2-40B4-BE49-F238E27FC236}">
                <a16:creationId xmlns:a16="http://schemas.microsoft.com/office/drawing/2014/main" id="{974467A3-CE97-EB4D-9626-732EB183FA18}"/>
              </a:ext>
            </a:extLst>
          </p:cNvPr>
          <p:cNvSpPr txBox="1">
            <a:spLocks/>
          </p:cNvSpPr>
          <p:nvPr/>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4" name="Straight Connector 13">
            <a:extLst>
              <a:ext uri="{FF2B5EF4-FFF2-40B4-BE49-F238E27FC236}">
                <a16:creationId xmlns:a16="http://schemas.microsoft.com/office/drawing/2014/main" id="{FFEE667B-6D56-524F-B1EB-E081C39D874A}"/>
              </a:ext>
            </a:extLst>
          </p:cNvPr>
          <p:cNvCxnSpPr>
            <a:cxnSpLocks/>
          </p:cNvCxnSpPr>
          <p:nvPr/>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6052983-8A94-0640-9EF2-1C02764167A9}"/>
              </a:ext>
            </a:extLst>
          </p:cNvPr>
          <p:cNvPicPr>
            <a:picLocks noChangeAspect="1"/>
          </p:cNvPicPr>
          <p:nvPr/>
        </p:nvPicPr>
        <p:blipFill>
          <a:blip r:embed="rId6"/>
          <a:stretch>
            <a:fillRect/>
          </a:stretch>
        </p:blipFill>
        <p:spPr>
          <a:xfrm>
            <a:off x="11752980" y="2781300"/>
            <a:ext cx="203200" cy="1397000"/>
          </a:xfrm>
          <a:prstGeom prst="rect">
            <a:avLst/>
          </a:prstGeom>
        </p:spPr>
      </p:pic>
    </p:spTree>
    <p:extLst>
      <p:ext uri="{BB962C8B-B14F-4D97-AF65-F5344CB8AC3E}">
        <p14:creationId xmlns:p14="http://schemas.microsoft.com/office/powerpoint/2010/main" val="2856617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CD2C05FA-EE36-7346-BCD2-3809E102888C}"/>
              </a:ext>
            </a:extLst>
          </p:cNvPr>
          <p:cNvSpPr>
            <a:spLocks noGrp="1"/>
          </p:cNvSpPr>
          <p:nvPr>
            <p:ph type="sldNum" sz="quarter" idx="12"/>
          </p:nvPr>
        </p:nvSpPr>
        <p:spPr/>
        <p:txBody>
          <a:bodyPr/>
          <a:lstStyle/>
          <a:p>
            <a:fld id="{9C4DAF8E-FDD9-D749-9BB5-653BA8DA8860}" type="slidenum">
              <a:rPr lang="en-US" smtClean="0"/>
              <a:pPr/>
              <a:t>9</a:t>
            </a:fld>
            <a:endParaRPr lang="en-US"/>
          </a:p>
        </p:txBody>
      </p:sp>
      <p:pic>
        <p:nvPicPr>
          <p:cNvPr id="24" name="Picture Placeholder 23" descr="A fingerprint in black and white">
            <a:extLst>
              <a:ext uri="{FF2B5EF4-FFF2-40B4-BE49-F238E27FC236}">
                <a16:creationId xmlns:a16="http://schemas.microsoft.com/office/drawing/2014/main" id="{65B78E69-BED0-C545-98B6-6D502E9ED6C8}"/>
              </a:ext>
            </a:extLst>
          </p:cNvPr>
          <p:cNvPicPr>
            <a:picLocks noGrp="1" noChangeAspect="1"/>
          </p:cNvPicPr>
          <p:nvPr>
            <p:ph type="pic" sz="quarter" idx="19"/>
          </p:nvPr>
        </p:nvPicPr>
        <p:blipFill>
          <a:blip r:embed="rId2"/>
          <a:srcRect t="9533" b="9533"/>
          <a:stretch/>
        </p:blipFill>
        <p:spPr>
          <a:xfrm>
            <a:off x="4302688" y="2377439"/>
            <a:ext cx="3490482" cy="1885755"/>
          </a:xfrm>
        </p:spPr>
      </p:pic>
      <p:pic>
        <p:nvPicPr>
          <p:cNvPr id="22" name="Picture Placeholder 21" descr="Building block toys">
            <a:extLst>
              <a:ext uri="{FF2B5EF4-FFF2-40B4-BE49-F238E27FC236}">
                <a16:creationId xmlns:a16="http://schemas.microsoft.com/office/drawing/2014/main" id="{14BBA107-983F-DA47-AD14-5D8D0999E774}"/>
              </a:ext>
            </a:extLst>
          </p:cNvPr>
          <p:cNvPicPr>
            <a:picLocks noGrp="1" noChangeAspect="1"/>
          </p:cNvPicPr>
          <p:nvPr>
            <p:ph type="pic" sz="quarter" idx="20"/>
          </p:nvPr>
        </p:nvPicPr>
        <p:blipFill>
          <a:blip r:embed="rId3"/>
          <a:srcRect t="9481" b="9481"/>
          <a:stretch/>
        </p:blipFill>
        <p:spPr>
          <a:xfrm>
            <a:off x="7939072" y="2377439"/>
            <a:ext cx="3490482" cy="1885755"/>
          </a:xfrm>
        </p:spPr>
      </p:pic>
      <p:sp>
        <p:nvSpPr>
          <p:cNvPr id="5" name="Text Placeholder 4">
            <a:extLst>
              <a:ext uri="{FF2B5EF4-FFF2-40B4-BE49-F238E27FC236}">
                <a16:creationId xmlns:a16="http://schemas.microsoft.com/office/drawing/2014/main" id="{FC65FE6F-5476-7642-811F-E38EE540FE9D}"/>
              </a:ext>
            </a:extLst>
          </p:cNvPr>
          <p:cNvSpPr>
            <a:spLocks noGrp="1"/>
          </p:cNvSpPr>
          <p:nvPr>
            <p:ph type="body" sz="quarter" idx="22"/>
          </p:nvPr>
        </p:nvSpPr>
        <p:spPr>
          <a:xfrm>
            <a:off x="914400" y="4682343"/>
            <a:ext cx="2971800" cy="218008"/>
          </a:xfrm>
        </p:spPr>
        <p:txBody>
          <a:bodyPr/>
          <a:lstStyle/>
          <a:p>
            <a:r>
              <a:rPr lang="en-US" dirty="0"/>
              <a:t>Single Super User Password</a:t>
            </a:r>
          </a:p>
        </p:txBody>
      </p:sp>
      <p:sp>
        <p:nvSpPr>
          <p:cNvPr id="6" name="Text Placeholder 5">
            <a:extLst>
              <a:ext uri="{FF2B5EF4-FFF2-40B4-BE49-F238E27FC236}">
                <a16:creationId xmlns:a16="http://schemas.microsoft.com/office/drawing/2014/main" id="{2B6C6979-B5AB-1A4C-B0A1-C940A774CF7E}"/>
              </a:ext>
            </a:extLst>
          </p:cNvPr>
          <p:cNvSpPr>
            <a:spLocks noGrp="1"/>
          </p:cNvSpPr>
          <p:nvPr>
            <p:ph type="body" sz="quarter" idx="23"/>
          </p:nvPr>
        </p:nvSpPr>
        <p:spPr>
          <a:xfrm>
            <a:off x="914400" y="4953000"/>
            <a:ext cx="2971800" cy="1240211"/>
          </a:xfrm>
        </p:spPr>
        <p:txBody>
          <a:bodyPr/>
          <a:lstStyle/>
          <a:p>
            <a:pPr marL="285750" indent="-285750">
              <a:buFont typeface="Arial" panose="020B0604020202020204" pitchFamily="34" charset="0"/>
              <a:buChar char="•"/>
            </a:pPr>
            <a:r>
              <a:rPr lang="en-US" dirty="0"/>
              <a:t>Solarwinds123</a:t>
            </a:r>
          </a:p>
          <a:p>
            <a:pPr marL="285750" indent="-285750">
              <a:buFont typeface="Arial" panose="020B0604020202020204" pitchFamily="34" charset="0"/>
              <a:buChar char="•"/>
            </a:pPr>
            <a:r>
              <a:rPr lang="en-US" dirty="0"/>
              <a:t>Qwerty123</a:t>
            </a:r>
          </a:p>
          <a:p>
            <a:pPr marL="285750" indent="-285750">
              <a:buFont typeface="Arial" panose="020B0604020202020204" pitchFamily="34" charset="0"/>
              <a:buChar char="•"/>
            </a:pPr>
            <a:r>
              <a:rPr lang="en-US" dirty="0"/>
              <a:t>Hunter2</a:t>
            </a:r>
          </a:p>
          <a:p>
            <a:pPr marL="285750" indent="-285750">
              <a:buFont typeface="Arial" panose="020B0604020202020204" pitchFamily="34" charset="0"/>
              <a:buChar char="•"/>
            </a:pPr>
            <a:endParaRPr lang="en-US" dirty="0"/>
          </a:p>
        </p:txBody>
      </p:sp>
      <p:sp>
        <p:nvSpPr>
          <p:cNvPr id="7" name="Text Placeholder 6">
            <a:extLst>
              <a:ext uri="{FF2B5EF4-FFF2-40B4-BE49-F238E27FC236}">
                <a16:creationId xmlns:a16="http://schemas.microsoft.com/office/drawing/2014/main" id="{65B07057-88BA-6046-9B40-5DAB2C0DA59F}"/>
              </a:ext>
            </a:extLst>
          </p:cNvPr>
          <p:cNvSpPr>
            <a:spLocks noGrp="1"/>
          </p:cNvSpPr>
          <p:nvPr>
            <p:ph type="body" sz="quarter" idx="24"/>
          </p:nvPr>
        </p:nvSpPr>
        <p:spPr/>
        <p:txBody>
          <a:bodyPr/>
          <a:lstStyle/>
          <a:p>
            <a:r>
              <a:rPr lang="en-US" dirty="0"/>
              <a:t>Static Privileged Identity</a:t>
            </a:r>
          </a:p>
        </p:txBody>
      </p:sp>
      <p:sp>
        <p:nvSpPr>
          <p:cNvPr id="8" name="Text Placeholder 7">
            <a:extLst>
              <a:ext uri="{FF2B5EF4-FFF2-40B4-BE49-F238E27FC236}">
                <a16:creationId xmlns:a16="http://schemas.microsoft.com/office/drawing/2014/main" id="{99A98A89-9607-3C45-ACAA-437EDFDAFA85}"/>
              </a:ext>
            </a:extLst>
          </p:cNvPr>
          <p:cNvSpPr>
            <a:spLocks noGrp="1"/>
          </p:cNvSpPr>
          <p:nvPr>
            <p:ph type="body" sz="quarter" idx="25"/>
          </p:nvPr>
        </p:nvSpPr>
        <p:spPr>
          <a:xfrm>
            <a:off x="4572000" y="4953000"/>
            <a:ext cx="2971800" cy="1111971"/>
          </a:xfrm>
        </p:spPr>
        <p:txBody>
          <a:bodyPr/>
          <a:lstStyle/>
          <a:p>
            <a:pPr marL="285750" indent="-285750">
              <a:buFont typeface="Arial" panose="020B0604020202020204" pitchFamily="34" charset="0"/>
              <a:buChar char="•"/>
            </a:pPr>
            <a:r>
              <a:rPr lang="en-US" dirty="0"/>
              <a:t>Both Human &amp; Non-Human</a:t>
            </a:r>
          </a:p>
          <a:p>
            <a:pPr marL="285750" indent="-285750">
              <a:buFont typeface="Arial" panose="020B0604020202020204" pitchFamily="34" charset="0"/>
              <a:buChar char="•"/>
            </a:pPr>
            <a:r>
              <a:rPr lang="en-US" dirty="0"/>
              <a:t>Human is typically local (root, Administrator)</a:t>
            </a:r>
          </a:p>
          <a:p>
            <a:pPr marL="285750" indent="-285750">
              <a:buFont typeface="Arial" panose="020B0604020202020204" pitchFamily="34" charset="0"/>
              <a:buChar char="•"/>
            </a:pPr>
            <a:r>
              <a:rPr lang="en-US" dirty="0"/>
              <a:t>Non-human for applications</a:t>
            </a:r>
          </a:p>
        </p:txBody>
      </p:sp>
      <p:sp>
        <p:nvSpPr>
          <p:cNvPr id="9" name="Text Placeholder 8">
            <a:extLst>
              <a:ext uri="{FF2B5EF4-FFF2-40B4-BE49-F238E27FC236}">
                <a16:creationId xmlns:a16="http://schemas.microsoft.com/office/drawing/2014/main" id="{F76A11BE-EF9A-4642-A09B-81CCCA3856A5}"/>
              </a:ext>
            </a:extLst>
          </p:cNvPr>
          <p:cNvSpPr>
            <a:spLocks noGrp="1"/>
          </p:cNvSpPr>
          <p:nvPr>
            <p:ph type="body" sz="quarter" idx="26"/>
          </p:nvPr>
        </p:nvSpPr>
        <p:spPr/>
        <p:txBody>
          <a:bodyPr/>
          <a:lstStyle/>
          <a:p>
            <a:r>
              <a:rPr lang="en-US" dirty="0"/>
              <a:t>Scattered Access Audit Logs</a:t>
            </a:r>
          </a:p>
        </p:txBody>
      </p:sp>
      <p:sp>
        <p:nvSpPr>
          <p:cNvPr id="10" name="Text Placeholder 9">
            <a:extLst>
              <a:ext uri="{FF2B5EF4-FFF2-40B4-BE49-F238E27FC236}">
                <a16:creationId xmlns:a16="http://schemas.microsoft.com/office/drawing/2014/main" id="{DD3BC905-39CD-8742-9018-143810C71BB0}"/>
              </a:ext>
            </a:extLst>
          </p:cNvPr>
          <p:cNvSpPr>
            <a:spLocks noGrp="1"/>
          </p:cNvSpPr>
          <p:nvPr>
            <p:ph type="body" sz="quarter" idx="27"/>
          </p:nvPr>
        </p:nvSpPr>
        <p:spPr>
          <a:xfrm>
            <a:off x="8153400" y="4953000"/>
            <a:ext cx="3048000" cy="1201739"/>
          </a:xfrm>
        </p:spPr>
        <p:txBody>
          <a:bodyPr/>
          <a:lstStyle/>
          <a:p>
            <a:pPr marL="285750" indent="-285750">
              <a:buFont typeface="Arial" panose="020B0604020202020204" pitchFamily="34" charset="0"/>
              <a:buChar char="•"/>
            </a:pPr>
            <a:r>
              <a:rPr lang="en-US" dirty="0"/>
              <a:t>Must analyze logs from platform or application to understand who or what accessed</a:t>
            </a:r>
          </a:p>
          <a:p>
            <a:pPr marL="285750" indent="-285750">
              <a:buFont typeface="Arial" panose="020B0604020202020204" pitchFamily="34" charset="0"/>
              <a:buChar char="•"/>
            </a:pPr>
            <a:r>
              <a:rPr lang="en-US" dirty="0"/>
              <a:t>No oversight on use of Privileged Identities</a:t>
            </a:r>
          </a:p>
        </p:txBody>
      </p:sp>
      <p:sp>
        <p:nvSpPr>
          <p:cNvPr id="11" name="Text Placeholder 10">
            <a:extLst>
              <a:ext uri="{FF2B5EF4-FFF2-40B4-BE49-F238E27FC236}">
                <a16:creationId xmlns:a16="http://schemas.microsoft.com/office/drawing/2014/main" id="{21220E70-AD6C-F14D-8DCC-6675A9FC2156}"/>
              </a:ext>
            </a:extLst>
          </p:cNvPr>
          <p:cNvSpPr>
            <a:spLocks noGrp="1"/>
          </p:cNvSpPr>
          <p:nvPr>
            <p:ph type="body" sz="quarter" idx="13"/>
          </p:nvPr>
        </p:nvSpPr>
        <p:spPr/>
        <p:txBody>
          <a:bodyPr/>
          <a:lstStyle/>
          <a:p>
            <a:r>
              <a:rPr lang="en-US" dirty="0"/>
              <a:t>An attacker’s paradise.</a:t>
            </a:r>
          </a:p>
        </p:txBody>
      </p:sp>
      <p:sp>
        <p:nvSpPr>
          <p:cNvPr id="13" name="Title 12">
            <a:extLst>
              <a:ext uri="{FF2B5EF4-FFF2-40B4-BE49-F238E27FC236}">
                <a16:creationId xmlns:a16="http://schemas.microsoft.com/office/drawing/2014/main" id="{AA2088DB-FBA9-E848-9C31-873DB33C1EEE}"/>
              </a:ext>
            </a:extLst>
          </p:cNvPr>
          <p:cNvSpPr>
            <a:spLocks noGrp="1"/>
          </p:cNvSpPr>
          <p:nvPr>
            <p:ph type="title"/>
          </p:nvPr>
        </p:nvSpPr>
        <p:spPr/>
        <p:txBody>
          <a:bodyPr/>
          <a:lstStyle/>
          <a:p>
            <a:r>
              <a:rPr lang="en-US" dirty="0"/>
              <a:t>Before Centralized Secrets</a:t>
            </a:r>
          </a:p>
        </p:txBody>
      </p:sp>
      <p:pic>
        <p:nvPicPr>
          <p:cNvPr id="28" name="Picture Placeholder 27" descr="Padlock on computer motherboard">
            <a:extLst>
              <a:ext uri="{FF2B5EF4-FFF2-40B4-BE49-F238E27FC236}">
                <a16:creationId xmlns:a16="http://schemas.microsoft.com/office/drawing/2014/main" id="{05CFA035-E63D-BC43-B214-71BD9B27117A}"/>
              </a:ext>
            </a:extLst>
          </p:cNvPr>
          <p:cNvPicPr>
            <a:picLocks noGrp="1" noChangeAspect="1"/>
          </p:cNvPicPr>
          <p:nvPr>
            <p:ph type="pic" sz="quarter" idx="18"/>
          </p:nvPr>
        </p:nvPicPr>
        <p:blipFill>
          <a:blip r:embed="rId4"/>
          <a:srcRect t="9530" b="9530"/>
          <a:stretch/>
        </p:blipFill>
        <p:spPr>
          <a:xfrm>
            <a:off x="666750" y="2377439"/>
            <a:ext cx="3490482" cy="1885755"/>
          </a:xfrm>
        </p:spPr>
      </p:pic>
    </p:spTree>
    <p:extLst>
      <p:ext uri="{BB962C8B-B14F-4D97-AF65-F5344CB8AC3E}">
        <p14:creationId xmlns:p14="http://schemas.microsoft.com/office/powerpoint/2010/main" val="107040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5">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0A0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7" ma:contentTypeDescription="Create a new document." ma:contentTypeScope="" ma:versionID="61e578c91a37acbcf0054a43d9ee2be9">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eb7c5838b82d2b479d62a6d7a51282a5"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c0aba2a-aed0-46d6-964b-cb60f3c9da9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bf4cb96e-535c-46c6-8008-97cd78287e4c}" ma:internalName="TaxCatchAll" ma:showField="CatchAllData" ma:web="2ea1685b-08b3-4d7b-a335-b378f7c9a8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lcf76f155ced4ddcb4097134ff3c332f xmlns="c359604d-df83-45e0-94b6-6bc0047f75e4">
      <Terms xmlns="http://schemas.microsoft.com/office/infopath/2007/PartnerControls"/>
    </lcf76f155ced4ddcb4097134ff3c332f>
    <TaxCatchAll xmlns="2ea1685b-08b3-4d7b-a335-b378f7c9a873" xsi:nil="true"/>
  </documentManagement>
</p:properties>
</file>

<file path=customXml/itemProps1.xml><?xml version="1.0" encoding="utf-8"?>
<ds:datastoreItem xmlns:ds="http://schemas.openxmlformats.org/officeDocument/2006/customXml" ds:itemID="{C31D187D-98FC-4F06-9807-92F14D7D28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2E026A-A33B-42EC-8B75-C574BED8D32D}">
  <ds:schemaRefs>
    <ds:schemaRef ds:uri="http://schemas.microsoft.com/sharepoint/v3/contenttype/forms"/>
  </ds:schemaRefs>
</ds:datastoreItem>
</file>

<file path=customXml/itemProps3.xml><?xml version="1.0" encoding="utf-8"?>
<ds:datastoreItem xmlns:ds="http://schemas.openxmlformats.org/officeDocument/2006/customXml" ds:itemID="{B2CF31E7-D442-4961-845E-9629DAD288FE}">
  <ds:schemaRefs>
    <ds:schemaRef ds:uri="http://www.w3.org/XML/1998/namespace"/>
    <ds:schemaRef ds:uri="http://schemas.openxmlformats.org/package/2006/metadata/core-properties"/>
    <ds:schemaRef ds:uri="c359604d-df83-45e0-94b6-6bc0047f75e4"/>
    <ds:schemaRef ds:uri="http://purl.org/dc/dcmitype/"/>
    <ds:schemaRef ds:uri="http://purl.org/dc/elements/1.1/"/>
    <ds:schemaRef ds:uri="http://schemas.microsoft.com/office/2006/documentManagement/types"/>
    <ds:schemaRef ds:uri="http://schemas.microsoft.com/office/2006/metadata/properties"/>
    <ds:schemaRef ds:uri="2ea1685b-08b3-4d7b-a335-b378f7c9a873"/>
    <ds:schemaRef ds:uri="http://purl.org/dc/terms/"/>
    <ds:schemaRef ds:uri="http://schemas.microsoft.com/office/infopath/2007/PartnerControls"/>
  </ds:schemaRefs>
</ds:datastoreItem>
</file>

<file path=docMetadata/LabelInfo.xml><?xml version="1.0" encoding="utf-8"?>
<clbl:labelList xmlns:clbl="http://schemas.microsoft.com/office/2020/mipLabelMetadata">
  <clbl:label id="{dc5c35ed-5102-4908-9a31-244d3e0134c6}" enabled="0" method="" siteId="{dc5c35ed-5102-4908-9a31-244d3e0134c6}" removed="1"/>
</clbl:labelList>
</file>

<file path=docProps/app.xml><?xml version="1.0" encoding="utf-8"?>
<Properties xmlns="http://schemas.openxmlformats.org/officeDocument/2006/extended-properties" xmlns:vt="http://schemas.openxmlformats.org/officeDocument/2006/docPropsVTypes">
  <Template/>
  <TotalTime>10386</TotalTime>
  <Words>890</Words>
  <Application>Microsoft Macintosh PowerPoint</Application>
  <PresentationFormat>Widescreen</PresentationFormat>
  <Paragraphs>149</Paragraphs>
  <Slides>22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Roboto</vt:lpstr>
      <vt:lpstr>Roboto Lt</vt:lpstr>
      <vt:lpstr>Roboto Th</vt:lpstr>
      <vt:lpstr>System Font Regular</vt:lpstr>
      <vt:lpstr>Office Theme</vt:lpstr>
      <vt:lpstr>Automate your way to privileged access security</vt:lpstr>
      <vt:lpstr>CyberArk’s Mission</vt:lpstr>
      <vt:lpstr>Agenda</vt:lpstr>
      <vt:lpstr>Bridging Islands of Security</vt:lpstr>
      <vt:lpstr>What is an Island?</vt:lpstr>
      <vt:lpstr>What is an Island of Security?</vt:lpstr>
      <vt:lpstr>How can we bridge Islands of Security?</vt:lpstr>
      <vt:lpstr>Unique Credentials &amp; Keys</vt:lpstr>
      <vt:lpstr>Before Centralized Secrets</vt:lpstr>
      <vt:lpstr>After Centralized Secrets</vt:lpstr>
      <vt:lpstr>Using Custom Credentials</vt:lpstr>
      <vt:lpstr>What is a Custom Credential Type?</vt:lpstr>
      <vt:lpstr>Create a Custom Credential Type</vt:lpstr>
      <vt:lpstr>Using Secrets Management Systems</vt:lpstr>
      <vt:lpstr>Connect to many unique remote endpoints</vt:lpstr>
      <vt:lpstr>Create Conjur REST API Credential</vt:lpstr>
      <vt:lpstr>Setting Conjur Host Identity</vt:lpstr>
      <vt:lpstr>Retrieving Unique SSH Private Key</vt:lpstr>
      <vt:lpstr>Post-Deploy Security Considerations</vt:lpstr>
      <vt:lpstr>How you can get started</vt:lpstr>
      <vt:lpstr>Start for free, right now!</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Joe Garcia</cp:lastModifiedBy>
  <cp:revision>23</cp:revision>
  <dcterms:created xsi:type="dcterms:W3CDTF">2021-05-16T19:49:28Z</dcterms:created>
  <dcterms:modified xsi:type="dcterms:W3CDTF">2022-10-18T14:47:52Z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